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7"/>
  </p:notesMasterIdLst>
  <p:handoutMasterIdLst>
    <p:handoutMasterId r:id="rId38"/>
  </p:handoutMasterIdLst>
  <p:sldIdLst>
    <p:sldId id="300" r:id="rId2"/>
    <p:sldId id="301" r:id="rId3"/>
    <p:sldId id="304" r:id="rId4"/>
    <p:sldId id="307" r:id="rId5"/>
    <p:sldId id="306" r:id="rId6"/>
    <p:sldId id="308" r:id="rId7"/>
    <p:sldId id="309" r:id="rId8"/>
    <p:sldId id="310" r:id="rId9"/>
    <p:sldId id="311" r:id="rId10"/>
    <p:sldId id="312" r:id="rId11"/>
    <p:sldId id="314" r:id="rId12"/>
    <p:sldId id="316" r:id="rId13"/>
    <p:sldId id="319" r:id="rId14"/>
    <p:sldId id="320" r:id="rId15"/>
    <p:sldId id="321" r:id="rId16"/>
    <p:sldId id="322" r:id="rId17"/>
    <p:sldId id="323" r:id="rId18"/>
    <p:sldId id="326" r:id="rId19"/>
    <p:sldId id="327" r:id="rId20"/>
    <p:sldId id="328" r:id="rId21"/>
    <p:sldId id="332" r:id="rId22"/>
    <p:sldId id="330" r:id="rId23"/>
    <p:sldId id="329" r:id="rId24"/>
    <p:sldId id="331" r:id="rId25"/>
    <p:sldId id="335" r:id="rId26"/>
    <p:sldId id="333" r:id="rId27"/>
    <p:sldId id="334" r:id="rId28"/>
    <p:sldId id="305" r:id="rId29"/>
    <p:sldId id="303" r:id="rId30"/>
    <p:sldId id="336" r:id="rId31"/>
    <p:sldId id="337" r:id="rId32"/>
    <p:sldId id="338" r:id="rId33"/>
    <p:sldId id="339" r:id="rId34"/>
    <p:sldId id="340" r:id="rId35"/>
    <p:sldId id="341" r:id="rId3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20024"/>
    <a:srgbClr val="7D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559" autoAdjust="0"/>
    <p:restoredTop sz="91736" autoAdjust="0"/>
  </p:normalViewPr>
  <p:slideViewPr>
    <p:cSldViewPr snapToGrid="0" snapToObjects="1">
      <p:cViewPr varScale="1">
        <p:scale>
          <a:sx n="106" d="100"/>
          <a:sy n="106" d="100"/>
        </p:scale>
        <p:origin x="-176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6/5/2016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xmlns=""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6/5/2016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xmlns=""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4763" y="-4763"/>
            <a:ext cx="9153526" cy="6867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p14="http://schemas.microsoft.com/office/powerpoint/2010/main" xmlns=""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xmlns=""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xmlns=""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4840" y="1417637"/>
            <a:ext cx="8153400" cy="2554545"/>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endParaRPr lang="en-US"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 Requires at least 3 neighbors</a:t>
            </a:r>
            <a:r>
              <a:rPr lang="tr-TR" sz="1400" dirty="0" smtClean="0">
                <a:latin typeface="Century Gothic" pitchFamily="34" charset="0"/>
              </a:rPr>
              <a:t>.</a:t>
            </a:r>
            <a:endParaRPr lang="en-US" sz="1400" dirty="0" smtClean="0">
              <a:latin typeface="Century Gothic" pitchFamily="34" charset="0"/>
            </a:endParaRPr>
          </a:p>
          <a:p>
            <a:pPr>
              <a:buFont typeface="Arial" pitchFamily="34" charset="0"/>
              <a:buChar char="•"/>
            </a:pPr>
            <a:endParaRPr lang="en-US" sz="1400" dirty="0" smtClean="0">
              <a:latin typeface="Century Gothic" pitchFamily="34" charset="0"/>
            </a:endParaRPr>
          </a:p>
          <a:p>
            <a:pPr>
              <a:buFont typeface="Arial" pitchFamily="34" charset="0"/>
              <a:buChar char="•"/>
            </a:pPr>
            <a:r>
              <a:rPr lang="tr-TR" sz="1400" dirty="0" smtClean="0">
                <a:latin typeface="Century Gothic" pitchFamily="34" charset="0"/>
              </a:rPr>
              <a:t> Calculates the position of P(x,y,z) point with the help of positions of the neighbors.</a:t>
            </a:r>
          </a:p>
          <a:p>
            <a:pPr>
              <a:buFont typeface="Arial" pitchFamily="34" charset="0"/>
              <a:buChar char="•"/>
            </a:pPr>
            <a:endParaRPr lang="tr-TR" sz="1400" dirty="0" smtClean="0">
              <a:latin typeface="Century Gothic" pitchFamily="34" charset="0"/>
            </a:endParaRPr>
          </a:p>
          <a:p>
            <a:pPr>
              <a:buFont typeface="Arial" pitchFamily="34" charset="0"/>
              <a:buChar char="•"/>
            </a:pPr>
            <a:r>
              <a:rPr lang="tr-TR" sz="1400" dirty="0" smtClean="0">
                <a:latin typeface="Century Gothic" pitchFamily="34" charset="0"/>
              </a:rPr>
              <a:t>The s</a:t>
            </a:r>
            <a:r>
              <a:rPr lang="en-US" sz="1400" dirty="0" err="1" smtClean="0">
                <a:latin typeface="Century Gothic" pitchFamily="34" charset="0"/>
              </a:rPr>
              <a:t>olution</a:t>
            </a:r>
            <a:r>
              <a:rPr lang="en-US" sz="1400" dirty="0" smtClean="0">
                <a:latin typeface="Century Gothic" pitchFamily="34" charset="0"/>
              </a:rPr>
              <a:t> of the position</a:t>
            </a:r>
            <a:r>
              <a:rPr lang="tr-TR" sz="1400" dirty="0" smtClean="0">
                <a:latin typeface="Century Gothic" pitchFamily="34" charset="0"/>
              </a:rPr>
              <a:t> </a:t>
            </a:r>
            <a:r>
              <a:rPr lang="en-US" sz="1400" dirty="0" smtClean="0">
                <a:latin typeface="Century Gothic" pitchFamily="34" charset="0"/>
              </a:rPr>
              <a:t>P(</a:t>
            </a:r>
            <a:r>
              <a:rPr lang="en-US" sz="1400" dirty="0" err="1" smtClean="0">
                <a:latin typeface="Century Gothic" pitchFamily="34" charset="0"/>
              </a:rPr>
              <a:t>x,y,z</a:t>
            </a:r>
            <a:r>
              <a:rPr lang="en-US" sz="1400" dirty="0" smtClean="0">
                <a:latin typeface="Century Gothic" pitchFamily="34" charset="0"/>
              </a:rPr>
              <a:t>) be reduced to a problem of </a:t>
            </a:r>
            <a:endParaRPr lang="tr-TR" sz="1400" dirty="0" smtClean="0">
              <a:latin typeface="Century Gothic" pitchFamily="34" charset="0"/>
            </a:endParaRPr>
          </a:p>
          <a:p>
            <a:r>
              <a:rPr lang="tr-TR" sz="1400" dirty="0" smtClean="0">
                <a:latin typeface="Century Gothic" pitchFamily="34" charset="0"/>
              </a:rPr>
              <a:t> </a:t>
            </a:r>
            <a:endParaRPr lang="en-US" sz="1400" dirty="0" smtClean="0">
              <a:latin typeface="Century Gothic" pitchFamily="34" charset="0"/>
            </a:endParaRPr>
          </a:p>
          <a:p>
            <a:r>
              <a:rPr lang="en-US" sz="1400" dirty="0" smtClean="0">
                <a:latin typeface="Century Gothic" pitchFamily="34" charset="0"/>
              </a:rPr>
              <a:t> </a:t>
            </a:r>
            <a:endParaRPr lang="tr-TR" sz="1400" dirty="0" smtClean="0">
              <a:latin typeface="Century Gothic" pitchFamily="34" charset="0"/>
            </a:endParaRPr>
          </a:p>
          <a:p>
            <a:endParaRPr lang="en-US" sz="1400" dirty="0" smtClean="0">
              <a:latin typeface="Century Gothic" pitchFamily="34" charset="0"/>
            </a:endParaRPr>
          </a:p>
          <a:p>
            <a:r>
              <a:rPr lang="en-US" sz="1400" dirty="0" smtClean="0">
                <a:latin typeface="Century Gothic" pitchFamily="34" charset="0"/>
              </a:rPr>
              <a:t>  </a:t>
            </a:r>
            <a:endParaRPr lang="tr-TR" dirty="0">
              <a:latin typeface="Century Gothic" pitchFamily="34" charset="0"/>
            </a:endParaRPr>
          </a:p>
        </p:txBody>
      </p:sp>
      <p:grpSp>
        <p:nvGrpSpPr>
          <p:cNvPr id="6" name="Group 5"/>
          <p:cNvGrpSpPr/>
          <p:nvPr/>
        </p:nvGrpSpPr>
        <p:grpSpPr>
          <a:xfrm>
            <a:off x="4457700" y="386329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latin typeface="Century Gothic" pitchFamily="34" charset="0"/>
                </a:rPr>
                <a:t>Agent </a:t>
              </a:r>
              <a:r>
                <a:rPr lang="en-US" sz="1100" dirty="0" err="1" smtClean="0">
                  <a:latin typeface="Century Gothic" pitchFamily="34" charset="0"/>
                </a:rPr>
                <a:t>i</a:t>
              </a:r>
              <a:endParaRPr lang="tr-TR" sz="1100" dirty="0">
                <a:latin typeface="Century Gothic" pitchFamily="34" charset="0"/>
              </a:endParaRPr>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089320" y="3939857"/>
              <a:ext cx="732893" cy="215444"/>
            </a:xfrm>
            <a:prstGeom prst="rect">
              <a:avLst/>
            </a:prstGeom>
            <a:noFill/>
          </p:spPr>
          <p:txBody>
            <a:bodyPr wrap="none" rtlCol="0">
              <a:spAutoFit/>
            </a:bodyPr>
            <a:lstStyle/>
            <a:p>
              <a:r>
                <a:rPr lang="en-US" sz="800" dirty="0" smtClean="0">
                  <a:latin typeface="Century Gothic" pitchFamily="34" charset="0"/>
                </a:rPr>
                <a:t>Neighbor 1</a:t>
              </a:r>
              <a:endParaRPr lang="tr-TR" sz="800" dirty="0">
                <a:latin typeface="Century Gothic" pitchFamily="34" charset="0"/>
              </a:endParaRPr>
            </a:p>
          </p:txBody>
        </p:sp>
        <p:sp>
          <p:nvSpPr>
            <p:cNvPr id="25" name="TextBox 24"/>
            <p:cNvSpPr txBox="1"/>
            <p:nvPr/>
          </p:nvSpPr>
          <p:spPr>
            <a:xfrm>
              <a:off x="5860928" y="4107497"/>
              <a:ext cx="732893" cy="215444"/>
            </a:xfrm>
            <a:prstGeom prst="rect">
              <a:avLst/>
            </a:prstGeom>
            <a:noFill/>
          </p:spPr>
          <p:txBody>
            <a:bodyPr wrap="none" rtlCol="0">
              <a:spAutoFit/>
            </a:bodyPr>
            <a:lstStyle/>
            <a:p>
              <a:r>
                <a:rPr lang="en-US" sz="800" dirty="0" smtClean="0">
                  <a:latin typeface="Century Gothic" pitchFamily="34" charset="0"/>
                </a:rPr>
                <a:t>Neighbor 2</a:t>
              </a:r>
              <a:endParaRPr lang="tr-TR" sz="800" dirty="0">
                <a:latin typeface="Century Gothic" pitchFamily="34" charset="0"/>
              </a:endParaRPr>
            </a:p>
          </p:txBody>
        </p:sp>
        <p:sp>
          <p:nvSpPr>
            <p:cNvPr id="26" name="TextBox 25"/>
            <p:cNvSpPr txBox="1"/>
            <p:nvPr/>
          </p:nvSpPr>
          <p:spPr>
            <a:xfrm>
              <a:off x="2296528" y="5265737"/>
              <a:ext cx="732893" cy="215444"/>
            </a:xfrm>
            <a:prstGeom prst="rect">
              <a:avLst/>
            </a:prstGeom>
            <a:noFill/>
          </p:spPr>
          <p:txBody>
            <a:bodyPr wrap="none" rtlCol="0">
              <a:spAutoFit/>
            </a:bodyPr>
            <a:lstStyle/>
            <a:p>
              <a:r>
                <a:rPr lang="en-US" sz="800" dirty="0" smtClean="0">
                  <a:latin typeface="Century Gothic" pitchFamily="34" charset="0"/>
                </a:rPr>
                <a:t>Neighbor 3</a:t>
              </a:r>
              <a:endParaRPr lang="tr-TR" sz="800" dirty="0">
                <a:latin typeface="Century Gothic" pitchFamily="34" charset="0"/>
              </a:endParaRPr>
            </a:p>
          </p:txBody>
        </p:sp>
        <p:sp>
          <p:nvSpPr>
            <p:cNvPr id="27" name="TextBox 26"/>
            <p:cNvSpPr txBox="1"/>
            <p:nvPr/>
          </p:nvSpPr>
          <p:spPr>
            <a:xfrm>
              <a:off x="4618868" y="5806757"/>
              <a:ext cx="739305" cy="215444"/>
            </a:xfrm>
            <a:prstGeom prst="rect">
              <a:avLst/>
            </a:prstGeom>
            <a:noFill/>
          </p:spPr>
          <p:txBody>
            <a:bodyPr wrap="none" rtlCol="0">
              <a:spAutoFit/>
            </a:bodyPr>
            <a:lstStyle/>
            <a:p>
              <a:r>
                <a:rPr lang="en-US" sz="800" dirty="0" smtClean="0">
                  <a:latin typeface="Century Gothic" pitchFamily="34" charset="0"/>
                </a:rPr>
                <a:t>Neighbor n</a:t>
              </a:r>
              <a:endParaRPr lang="tr-TR" sz="800" dirty="0">
                <a:latin typeface="Century Gothic" pitchFamily="34" charset="0"/>
              </a:endParaRPr>
            </a:p>
          </p:txBody>
        </p:sp>
      </p:grpSp>
      <p:graphicFrame>
        <p:nvGraphicFramePr>
          <p:cNvPr id="2049" name="Object 1"/>
          <p:cNvGraphicFramePr>
            <a:graphicFrameLocks noChangeAspect="1"/>
          </p:cNvGraphicFramePr>
          <p:nvPr/>
        </p:nvGraphicFramePr>
        <p:xfrm>
          <a:off x="6240177" y="2751991"/>
          <a:ext cx="632459" cy="308121"/>
        </p:xfrm>
        <a:graphic>
          <a:graphicData uri="http://schemas.openxmlformats.org/presentationml/2006/ole">
            <p:oleObj spid="_x0000_s2049" name="Equation" r:id="rId3" imgW="469800" imgH="228600" progId="Equation.3">
              <p:embed/>
            </p:oleObj>
          </a:graphicData>
        </a:graphic>
      </p:graphicFrame>
      <p:sp>
        <p:nvSpPr>
          <p:cNvPr id="37" name="TextBox 36"/>
          <p:cNvSpPr txBox="1"/>
          <p:nvPr/>
        </p:nvSpPr>
        <p:spPr>
          <a:xfrm>
            <a:off x="887931" y="4026770"/>
            <a:ext cx="2282997" cy="738664"/>
          </a:xfrm>
          <a:prstGeom prst="rect">
            <a:avLst/>
          </a:prstGeom>
          <a:noFill/>
        </p:spPr>
        <p:txBody>
          <a:bodyPr wrap="none" rtlCol="0">
            <a:spAutoFit/>
          </a:bodyPr>
          <a:lstStyle/>
          <a:p>
            <a:pPr>
              <a:buFont typeface="Arial" pitchFamily="34" charset="0"/>
              <a:buChar char="•"/>
            </a:pPr>
            <a:r>
              <a:rPr lang="tr-TR" sz="1400" dirty="0" smtClean="0">
                <a:latin typeface="Century Gothic" pitchFamily="34" charset="0"/>
              </a:rPr>
              <a:t>Unique Solution</a:t>
            </a:r>
          </a:p>
          <a:p>
            <a:pPr>
              <a:buFont typeface="Arial" pitchFamily="34" charset="0"/>
              <a:buChar char="•"/>
            </a:pPr>
            <a:r>
              <a:rPr lang="tr-TR" sz="1400" dirty="0" smtClean="0">
                <a:latin typeface="Century Gothic" pitchFamily="34" charset="0"/>
              </a:rPr>
              <a:t>Minimum Norm Solution</a:t>
            </a:r>
          </a:p>
          <a:p>
            <a:pPr>
              <a:buFont typeface="Arial" pitchFamily="34" charset="0"/>
              <a:buChar char="•"/>
            </a:pPr>
            <a:r>
              <a:rPr lang="tr-TR" sz="1400" dirty="0" smtClean="0">
                <a:latin typeface="Century Gothic" pitchFamily="34" charset="0"/>
              </a:rPr>
              <a:t>No Solution</a:t>
            </a:r>
            <a:endParaRPr lang="tr-TR" sz="1400" dirty="0">
              <a:latin typeface="Century Gothic" pitchFamily="34" charset="0"/>
            </a:endParaRPr>
          </a:p>
        </p:txBody>
      </p:sp>
      <p:graphicFrame>
        <p:nvGraphicFramePr>
          <p:cNvPr id="38" name="Object 1"/>
          <p:cNvGraphicFramePr>
            <a:graphicFrameLocks noChangeAspect="1"/>
          </p:cNvGraphicFramePr>
          <p:nvPr/>
        </p:nvGraphicFramePr>
        <p:xfrm>
          <a:off x="1010237" y="3709236"/>
          <a:ext cx="632459" cy="308121"/>
        </p:xfrm>
        <a:graphic>
          <a:graphicData uri="http://schemas.openxmlformats.org/presentationml/2006/ole">
            <p:oleObj spid="_x0000_s2050" name="Equation" r:id="rId4" imgW="469800" imgH="228600" progId="Equation.3">
              <p:embed/>
            </p:oleObj>
          </a:graphicData>
        </a:graphic>
      </p:graphicFrame>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231106"/>
          </a:xfrm>
          <a:prstGeom prst="rect">
            <a:avLst/>
          </a:prstGeom>
          <a:noFill/>
        </p:spPr>
        <p:txBody>
          <a:bodyPr wrap="square" rtlCol="0">
            <a:spAutoFit/>
          </a:bodyPr>
          <a:lstStyle/>
          <a:p>
            <a:r>
              <a:rPr lang="en-US" sz="1600" u="sng" dirty="0" smtClean="0">
                <a:latin typeface="Century Gothic" pitchFamily="34" charset="0"/>
              </a:rPr>
              <a:t>Lost agent handling rules</a:t>
            </a:r>
            <a:r>
              <a:rPr lang="tr-TR" sz="1600" u="sng" dirty="0" smtClean="0">
                <a:latin typeface="Century Gothic" pitchFamily="34" charset="0"/>
              </a:rPr>
              <a:t>;</a:t>
            </a:r>
            <a:endParaRPr lang="en-US" sz="1600"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An agent is called ‘lost’ when it doesn’t have minimum 3 neighbors</a:t>
            </a:r>
          </a:p>
          <a:p>
            <a:pPr>
              <a:buFont typeface="Arial" pitchFamily="34" charset="0"/>
              <a:buChar char="•"/>
            </a:pPr>
            <a:r>
              <a:rPr lang="en-US" sz="1400" dirty="0" smtClean="0">
                <a:latin typeface="Century Gothic" pitchFamily="34" charset="0"/>
              </a:rPr>
              <a:t>If an agent is lost it cannot enter the localization process</a:t>
            </a:r>
            <a:r>
              <a:rPr lang="tr-TR" sz="1400" dirty="0" smtClean="0">
                <a:latin typeface="Century Gothic" pitchFamily="34" charset="0"/>
              </a:rPr>
              <a:t>, and it enters ‘Lost’ mode in which it is directed to the center of formation shape.</a:t>
            </a:r>
            <a:endParaRPr lang="en-US" sz="1400" dirty="0" smtClean="0">
              <a:latin typeface="Century Gothic" pitchFamily="34" charset="0"/>
            </a:endParaRPr>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r>
              <a:rPr lang="en-US" sz="1400" dirty="0" smtClean="0">
                <a:latin typeface="Century Gothic" pitchFamily="34" charset="0"/>
              </a:rPr>
              <a:t>  </a:t>
            </a:r>
            <a:endParaRPr lang="tr-TR"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sp>
        <p:nvSpPr>
          <p:cNvPr id="6" name="TextBox 5"/>
          <p:cNvSpPr txBox="1"/>
          <p:nvPr/>
        </p:nvSpPr>
        <p:spPr>
          <a:xfrm>
            <a:off x="522321" y="1899138"/>
            <a:ext cx="8251791" cy="1077218"/>
          </a:xfrm>
          <a:prstGeom prst="rect">
            <a:avLst/>
          </a:prstGeom>
          <a:noFill/>
        </p:spPr>
        <p:txBody>
          <a:bodyPr wrap="square" rtlCol="0">
            <a:spAutoFit/>
          </a:bodyPr>
          <a:lstStyle/>
          <a:p>
            <a:pPr>
              <a:buFont typeface="Arial" pitchFamily="34" charset="0"/>
              <a:buChar char="•"/>
            </a:pPr>
            <a:r>
              <a:rPr lang="tr-TR" sz="1600" dirty="0" smtClean="0">
                <a:latin typeface="Century Gothic" pitchFamily="34" charset="0"/>
              </a:rPr>
              <a:t> </a:t>
            </a:r>
            <a:r>
              <a:rPr lang="en-US" sz="1600" dirty="0" smtClean="0">
                <a:latin typeface="Century Gothic" pitchFamily="34" charset="0"/>
              </a:rPr>
              <a:t>Destination-Sequenced Distance Vector Routing Protocol</a:t>
            </a:r>
            <a:r>
              <a:rPr lang="tr-TR" sz="1600" dirty="0" smtClean="0">
                <a:latin typeface="Century Gothic" pitchFamily="34" charset="0"/>
              </a:rPr>
              <a:t> (</a:t>
            </a:r>
            <a:r>
              <a:rPr lang="en-US" sz="1600" dirty="0" smtClean="0">
                <a:latin typeface="Century Gothic" pitchFamily="34" charset="0"/>
              </a:rPr>
              <a:t>DSDV</a:t>
            </a:r>
            <a:r>
              <a:rPr lang="tr-TR" sz="1600" dirty="0" smtClean="0">
                <a:latin typeface="Century Gothic" pitchFamily="34" charset="0"/>
              </a:rPr>
              <a:t>)</a:t>
            </a:r>
            <a:r>
              <a:rPr lang="en-US" sz="1600" dirty="0" smtClean="0">
                <a:latin typeface="Century Gothic" pitchFamily="34" charset="0"/>
              </a:rPr>
              <a:t> algorithms</a:t>
            </a:r>
          </a:p>
          <a:p>
            <a:r>
              <a:rPr lang="en-US" sz="1600" dirty="0" smtClean="0">
                <a:latin typeface="Century Gothic" pitchFamily="34" charset="0"/>
              </a:rPr>
              <a:t>   are used</a:t>
            </a:r>
            <a:r>
              <a:rPr lang="tr-TR" sz="1600" dirty="0" smtClean="0">
                <a:latin typeface="Century Gothic" pitchFamily="34" charset="0"/>
              </a:rPr>
              <a:t> to create the route tables.</a:t>
            </a:r>
          </a:p>
          <a:p>
            <a:pPr>
              <a:buFont typeface="Arial" pitchFamily="34" charset="0"/>
              <a:buChar char="•"/>
            </a:pPr>
            <a:endParaRPr lang="tr-TR" sz="1600" dirty="0" smtClean="0">
              <a:latin typeface="Century Gothic" pitchFamily="34" charset="0"/>
            </a:endParaRPr>
          </a:p>
          <a:p>
            <a:endParaRPr lang="en-US" sz="1600" dirty="0" smtClean="0">
              <a:latin typeface="Century Gothic" pitchFamily="34" charset="0"/>
            </a:endParaRPr>
          </a:p>
        </p:txBody>
      </p:sp>
      <p:sp>
        <p:nvSpPr>
          <p:cNvPr id="7" name="Date Placeholder 4"/>
          <p:cNvSpPr txBox="1">
            <a:spLocks/>
          </p:cNvSpPr>
          <p:nvPr/>
        </p:nvSpPr>
        <p:spPr>
          <a:xfrm>
            <a:off x="2862104" y="5923968"/>
            <a:ext cx="4000501" cy="266700"/>
          </a:xfrm>
          <a:prstGeom prst="rect">
            <a:avLst/>
          </a:prstGeom>
        </p:spPr>
        <p:txBody>
          <a:bodyPr vert="horz" lIns="0" tIns="0" rIns="0" bIns="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150" b="0" i="0" u="none" strike="noStrike" kern="1200" cap="none" spc="0" normalizeH="0" baseline="0" noProof="0" smtClean="0">
                <a:ln>
                  <a:noFill/>
                </a:ln>
                <a:solidFill>
                  <a:srgbClr val="F2F2F2"/>
                </a:solidFill>
                <a:effectLst/>
                <a:uLnTx/>
                <a:uFillTx/>
                <a:latin typeface="Century Gothic" panose="020B0502020202020204" pitchFamily="34" charset="0"/>
                <a:ea typeface="+mn-ea"/>
                <a:cs typeface="+mn-cs"/>
              </a:rPr>
              <a:t>METU Electrical &amp; Electronics Engineering Department</a:t>
            </a:r>
            <a:endParaRPr kumimoji="0" lang="en-US" sz="1150" b="0" i="0" u="none" strike="noStrike" kern="1200" cap="none" spc="0" normalizeH="0" baseline="0" noProof="0" dirty="0">
              <a:ln>
                <a:noFill/>
              </a:ln>
              <a:solidFill>
                <a:srgbClr val="F2F2F2"/>
              </a:solidFill>
              <a:effectLst/>
              <a:uLnTx/>
              <a:uFillTx/>
              <a:latin typeface="Century Gothic" panose="020B0502020202020204" pitchFamily="34" charset="0"/>
              <a:ea typeface="+mn-ea"/>
              <a:cs typeface="+mn-cs"/>
            </a:endParaRPr>
          </a:p>
        </p:txBody>
      </p:sp>
      <p:grpSp>
        <p:nvGrpSpPr>
          <p:cNvPr id="8" name="Group 7"/>
          <p:cNvGrpSpPr/>
          <p:nvPr/>
        </p:nvGrpSpPr>
        <p:grpSpPr>
          <a:xfrm>
            <a:off x="2673193" y="4554272"/>
            <a:ext cx="3733799" cy="1887857"/>
            <a:chOff x="620712" y="4465637"/>
            <a:chExt cx="3860265" cy="1887857"/>
          </a:xfrm>
        </p:grpSpPr>
        <p:grpSp>
          <p:nvGrpSpPr>
            <p:cNvPr id="9" name="Group 19"/>
            <p:cNvGrpSpPr/>
            <p:nvPr/>
          </p:nvGrpSpPr>
          <p:grpSpPr>
            <a:xfrm>
              <a:off x="620712" y="5303837"/>
              <a:ext cx="355065" cy="363857"/>
              <a:chOff x="1085617" y="4809368"/>
              <a:chExt cx="355065" cy="363857"/>
            </a:xfrm>
          </p:grpSpPr>
          <p:sp>
            <p:nvSpPr>
              <p:cNvPr id="41" name="CustomShape 2"/>
              <p:cNvSpPr/>
              <p:nvPr/>
            </p:nvSpPr>
            <p:spPr>
              <a:xfrm>
                <a:off x="1085617" y="4809368"/>
                <a:ext cx="355065" cy="363857"/>
              </a:xfrm>
              <a:prstGeom prst="ellipse">
                <a:avLst/>
              </a:prstGeom>
              <a:solidFill>
                <a:srgbClr val="579D1C"/>
              </a:solidFill>
              <a:ln>
                <a:solidFill>
                  <a:srgbClr val="3465A4"/>
                </a:solidFill>
              </a:ln>
            </p:spPr>
          </p:sp>
          <p:sp>
            <p:nvSpPr>
              <p:cNvPr id="42" name="TextBox 41"/>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10" name="Group 21"/>
            <p:cNvGrpSpPr/>
            <p:nvPr/>
          </p:nvGrpSpPr>
          <p:grpSpPr>
            <a:xfrm>
              <a:off x="1611312" y="5456237"/>
              <a:ext cx="355065" cy="363857"/>
              <a:chOff x="1085617" y="4809368"/>
              <a:chExt cx="355065" cy="363857"/>
            </a:xfrm>
          </p:grpSpPr>
          <p:sp>
            <p:nvSpPr>
              <p:cNvPr id="39" name="CustomShape 2"/>
              <p:cNvSpPr/>
              <p:nvPr/>
            </p:nvSpPr>
            <p:spPr>
              <a:xfrm>
                <a:off x="1085617" y="4809368"/>
                <a:ext cx="355065" cy="363857"/>
              </a:xfrm>
              <a:prstGeom prst="ellipse">
                <a:avLst/>
              </a:prstGeom>
              <a:solidFill>
                <a:srgbClr val="579D1C"/>
              </a:solidFill>
              <a:ln>
                <a:solidFill>
                  <a:srgbClr val="3465A4"/>
                </a:solidFill>
              </a:ln>
            </p:spPr>
          </p:sp>
          <p:sp>
            <p:nvSpPr>
              <p:cNvPr id="40" name="TextBox 39"/>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1" name="Group 24"/>
            <p:cNvGrpSpPr/>
            <p:nvPr/>
          </p:nvGrpSpPr>
          <p:grpSpPr>
            <a:xfrm>
              <a:off x="2297112" y="5989637"/>
              <a:ext cx="355065" cy="363857"/>
              <a:chOff x="1085617" y="4809368"/>
              <a:chExt cx="355065" cy="363857"/>
            </a:xfrm>
          </p:grpSpPr>
          <p:sp>
            <p:nvSpPr>
              <p:cNvPr id="37" name="CustomShape 2"/>
              <p:cNvSpPr/>
              <p:nvPr/>
            </p:nvSpPr>
            <p:spPr>
              <a:xfrm>
                <a:off x="1085617" y="4809368"/>
                <a:ext cx="355065" cy="363857"/>
              </a:xfrm>
              <a:prstGeom prst="ellipse">
                <a:avLst/>
              </a:prstGeom>
              <a:solidFill>
                <a:srgbClr val="579D1C"/>
              </a:solidFill>
              <a:ln>
                <a:solidFill>
                  <a:srgbClr val="3465A4"/>
                </a:solidFill>
              </a:ln>
            </p:spPr>
          </p:sp>
          <p:sp>
            <p:nvSpPr>
              <p:cNvPr id="38" name="TextBox 37"/>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2" name="Group 27"/>
            <p:cNvGrpSpPr/>
            <p:nvPr/>
          </p:nvGrpSpPr>
          <p:grpSpPr>
            <a:xfrm>
              <a:off x="3287712" y="5761037"/>
              <a:ext cx="355065" cy="363857"/>
              <a:chOff x="1085617" y="4809368"/>
              <a:chExt cx="355065" cy="363857"/>
            </a:xfrm>
          </p:grpSpPr>
          <p:sp>
            <p:nvSpPr>
              <p:cNvPr id="35" name="CustomShape 2"/>
              <p:cNvSpPr/>
              <p:nvPr/>
            </p:nvSpPr>
            <p:spPr>
              <a:xfrm>
                <a:off x="1085617" y="4809368"/>
                <a:ext cx="355065" cy="363857"/>
              </a:xfrm>
              <a:prstGeom prst="ellipse">
                <a:avLst/>
              </a:prstGeom>
              <a:solidFill>
                <a:srgbClr val="579D1C"/>
              </a:solidFill>
              <a:ln>
                <a:solidFill>
                  <a:srgbClr val="3465A4"/>
                </a:solidFill>
              </a:ln>
            </p:spPr>
          </p:sp>
          <p:sp>
            <p:nvSpPr>
              <p:cNvPr id="36" name="TextBox 35"/>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3" name="Group 30"/>
            <p:cNvGrpSpPr/>
            <p:nvPr/>
          </p:nvGrpSpPr>
          <p:grpSpPr>
            <a:xfrm>
              <a:off x="4125912" y="5151437"/>
              <a:ext cx="355065" cy="363857"/>
              <a:chOff x="1085617" y="4809368"/>
              <a:chExt cx="355065" cy="363857"/>
            </a:xfrm>
          </p:grpSpPr>
          <p:sp>
            <p:nvSpPr>
              <p:cNvPr id="33" name="CustomShape 2"/>
              <p:cNvSpPr/>
              <p:nvPr/>
            </p:nvSpPr>
            <p:spPr>
              <a:xfrm>
                <a:off x="1085617" y="4809368"/>
                <a:ext cx="355065" cy="363857"/>
              </a:xfrm>
              <a:prstGeom prst="ellipse">
                <a:avLst/>
              </a:prstGeom>
              <a:solidFill>
                <a:srgbClr val="579D1C"/>
              </a:solidFill>
              <a:ln>
                <a:solidFill>
                  <a:srgbClr val="3465A4"/>
                </a:solidFill>
              </a:ln>
            </p:spPr>
          </p:sp>
          <p:sp>
            <p:nvSpPr>
              <p:cNvPr id="34" name="TextBox 33"/>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4" name="Group 33"/>
            <p:cNvGrpSpPr/>
            <p:nvPr/>
          </p:nvGrpSpPr>
          <p:grpSpPr>
            <a:xfrm>
              <a:off x="3516312" y="4465637"/>
              <a:ext cx="355065" cy="363857"/>
              <a:chOff x="1085617" y="4809368"/>
              <a:chExt cx="355065" cy="363857"/>
            </a:xfrm>
          </p:grpSpPr>
          <p:sp>
            <p:nvSpPr>
              <p:cNvPr id="31" name="CustomShape 2"/>
              <p:cNvSpPr/>
              <p:nvPr/>
            </p:nvSpPr>
            <p:spPr>
              <a:xfrm>
                <a:off x="1085617" y="4809368"/>
                <a:ext cx="355065" cy="363857"/>
              </a:xfrm>
              <a:prstGeom prst="ellipse">
                <a:avLst/>
              </a:prstGeom>
              <a:solidFill>
                <a:srgbClr val="579D1C"/>
              </a:solidFill>
              <a:ln>
                <a:solidFill>
                  <a:srgbClr val="3465A4"/>
                </a:solidFill>
              </a:ln>
            </p:spPr>
          </p:sp>
          <p:sp>
            <p:nvSpPr>
              <p:cNvPr id="32" name="TextBox 31"/>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5" name="Group 36"/>
            <p:cNvGrpSpPr/>
            <p:nvPr/>
          </p:nvGrpSpPr>
          <p:grpSpPr>
            <a:xfrm>
              <a:off x="2601912" y="4922837"/>
              <a:ext cx="355065" cy="363857"/>
              <a:chOff x="1085617" y="4809368"/>
              <a:chExt cx="355065" cy="363857"/>
            </a:xfrm>
          </p:grpSpPr>
          <p:sp>
            <p:nvSpPr>
              <p:cNvPr id="29" name="CustomShape 2"/>
              <p:cNvSpPr/>
              <p:nvPr/>
            </p:nvSpPr>
            <p:spPr>
              <a:xfrm>
                <a:off x="1085617" y="4809368"/>
                <a:ext cx="355065" cy="363857"/>
              </a:xfrm>
              <a:prstGeom prst="ellipse">
                <a:avLst/>
              </a:prstGeom>
              <a:solidFill>
                <a:srgbClr val="579D1C"/>
              </a:solidFill>
              <a:ln>
                <a:solidFill>
                  <a:srgbClr val="3465A4"/>
                </a:solidFill>
              </a:ln>
            </p:spPr>
          </p:sp>
          <p:sp>
            <p:nvSpPr>
              <p:cNvPr id="30" name="TextBox 29"/>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6" name="Group 39"/>
            <p:cNvGrpSpPr/>
            <p:nvPr/>
          </p:nvGrpSpPr>
          <p:grpSpPr>
            <a:xfrm>
              <a:off x="1611312" y="4541837"/>
              <a:ext cx="355065" cy="363857"/>
              <a:chOff x="1085617" y="4809368"/>
              <a:chExt cx="355065" cy="363857"/>
            </a:xfrm>
          </p:grpSpPr>
          <p:sp>
            <p:nvSpPr>
              <p:cNvPr id="27" name="CustomShape 2"/>
              <p:cNvSpPr/>
              <p:nvPr/>
            </p:nvSpPr>
            <p:spPr>
              <a:xfrm>
                <a:off x="1085617" y="4809368"/>
                <a:ext cx="355065" cy="363857"/>
              </a:xfrm>
              <a:prstGeom prst="ellipse">
                <a:avLst/>
              </a:prstGeom>
              <a:solidFill>
                <a:srgbClr val="579D1C"/>
              </a:solidFill>
              <a:ln>
                <a:solidFill>
                  <a:srgbClr val="3465A4"/>
                </a:solidFill>
              </a:ln>
            </p:spPr>
          </p:sp>
          <p:sp>
            <p:nvSpPr>
              <p:cNvPr id="28" name="TextBox 27"/>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7" name="Straight Connector 16"/>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1" idx="6"/>
              <a:endCxn id="39"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9"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29"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31"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5"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7"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9"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5"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3" name="Table 42"/>
          <p:cNvGraphicFramePr>
            <a:graphicFrameLocks noGrp="1"/>
          </p:cNvGraphicFramePr>
          <p:nvPr/>
        </p:nvGraphicFramePr>
        <p:xfrm>
          <a:off x="2682717" y="2816912"/>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latin typeface="Century Gothic" pitchFamily="34" charset="0"/>
                        </a:rPr>
                        <a:t>Destination</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Next Hop</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Rank</a:t>
                      </a:r>
                      <a:endParaRPr lang="tr-TR" sz="1000" b="1" dirty="0">
                        <a:latin typeface="Century Gothic" pitchFamily="34" charset="0"/>
                      </a:endParaRPr>
                    </a:p>
                  </a:txBody>
                  <a:tcPr/>
                </a:tc>
                <a:tc>
                  <a:txBody>
                    <a:bodyPr/>
                    <a:lstStyle/>
                    <a:p>
                      <a:pPr algn="ctr"/>
                      <a:r>
                        <a:rPr lang="en-US" sz="1000" b="1" dirty="0" err="1" smtClean="0">
                          <a:latin typeface="Century Gothic" pitchFamily="34" charset="0"/>
                        </a:rPr>
                        <a:t>Dest</a:t>
                      </a:r>
                      <a:r>
                        <a:rPr lang="en-US" sz="1000" b="1" dirty="0" smtClean="0">
                          <a:latin typeface="Century Gothic" pitchFamily="34" charset="0"/>
                        </a:rPr>
                        <a:t>. Seq.</a:t>
                      </a:r>
                      <a:r>
                        <a:rPr lang="en-US" sz="1000" b="1" baseline="0" dirty="0" smtClean="0">
                          <a:latin typeface="Century Gothic" pitchFamily="34" charset="0"/>
                        </a:rPr>
                        <a:t> No</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123</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1</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516</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212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5</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168</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6</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372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7</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432</a:t>
                      </a:r>
                      <a:endParaRPr lang="tr-TR" sz="1000" b="1" dirty="0">
                        <a:latin typeface="Century Gothic" pitchFamily="34" charset="0"/>
                      </a:endParaRPr>
                    </a:p>
                  </a:txBody>
                  <a:tcPr/>
                </a:tc>
              </a:tr>
            </a:tbl>
          </a:graphicData>
        </a:graphic>
      </p:graphicFrame>
      <p:sp>
        <p:nvSpPr>
          <p:cNvPr id="44" name="TextBox 43"/>
          <p:cNvSpPr txBox="1"/>
          <p:nvPr/>
        </p:nvSpPr>
        <p:spPr>
          <a:xfrm>
            <a:off x="3620538" y="2542592"/>
            <a:ext cx="1882247" cy="276999"/>
          </a:xfrm>
          <a:prstGeom prst="rect">
            <a:avLst/>
          </a:prstGeom>
          <a:noFill/>
        </p:spPr>
        <p:txBody>
          <a:bodyPr wrap="none" rtlCol="0">
            <a:spAutoFit/>
          </a:bodyPr>
          <a:lstStyle/>
          <a:p>
            <a:r>
              <a:rPr lang="en-US" sz="1200" b="1" u="sng" dirty="0" smtClean="0">
                <a:latin typeface="Century Gothic" pitchFamily="34" charset="0"/>
              </a:rPr>
              <a:t>Route table for agent 2</a:t>
            </a:r>
            <a:endParaRPr lang="tr-TR" sz="1200" b="1" u="sng"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0" y="2274887"/>
            <a:ext cx="6907660" cy="738664"/>
          </a:xfrm>
          <a:prstGeom prst="rect">
            <a:avLst/>
          </a:prstGeom>
          <a:noFill/>
        </p:spPr>
        <p:txBody>
          <a:bodyPr wrap="none" rtlCol="0">
            <a:spAutoFit/>
          </a:bodyPr>
          <a:lstStyle/>
          <a:p>
            <a:pPr algn="just">
              <a:buFont typeface="Arial" pitchFamily="34" charset="0"/>
              <a:buChar char="•"/>
            </a:pPr>
            <a:r>
              <a:rPr lang="tr-TR" sz="1400" dirty="0" smtClean="0">
                <a:latin typeface="Century Gothic" pitchFamily="34" charset="0"/>
              </a:rPr>
              <a:t> </a:t>
            </a:r>
            <a:r>
              <a:rPr lang="en-US" sz="1400" dirty="0" smtClean="0">
                <a:latin typeface="Century Gothic" pitchFamily="34" charset="0"/>
              </a:rPr>
              <a:t>Agents decide to join the cluster of position agent with minimum </a:t>
            </a:r>
            <a:r>
              <a:rPr lang="tr-TR" sz="1400" dirty="0" smtClean="0">
                <a:latin typeface="Century Gothic" pitchFamily="34" charset="0"/>
              </a:rPr>
              <a:t>rank </a:t>
            </a:r>
            <a:r>
              <a:rPr lang="en-US" sz="1400" dirty="0" smtClean="0">
                <a:latin typeface="Century Gothic" pitchFamily="34" charset="0"/>
              </a:rPr>
              <a:t>value</a:t>
            </a:r>
            <a:r>
              <a:rPr lang="tr-TR" sz="1400" dirty="0" smtClean="0">
                <a:latin typeface="Century Gothic" pitchFamily="34" charset="0"/>
              </a:rPr>
              <a:t>.</a:t>
            </a:r>
          </a:p>
          <a:p>
            <a:pPr algn="just">
              <a:buFont typeface="Arial" pitchFamily="34" charset="0"/>
              <a:buChar char="•"/>
            </a:pPr>
            <a:r>
              <a:rPr lang="en-US" sz="1400" dirty="0" smtClean="0">
                <a:latin typeface="Century Gothic" pitchFamily="34" charset="0"/>
              </a:rPr>
              <a:t> This approach minimizes the </a:t>
            </a:r>
            <a:r>
              <a:rPr lang="tr-TR" sz="1400" dirty="0" smtClean="0">
                <a:latin typeface="Century Gothic" pitchFamily="34" charset="0"/>
              </a:rPr>
              <a:t>total </a:t>
            </a:r>
            <a:r>
              <a:rPr lang="en-US" sz="1400" dirty="0" smtClean="0">
                <a:latin typeface="Century Gothic" pitchFamily="34" charset="0"/>
              </a:rPr>
              <a:t>error </a:t>
            </a:r>
            <a:r>
              <a:rPr lang="tr-TR" sz="1400" dirty="0" smtClean="0">
                <a:latin typeface="Century Gothic" pitchFamily="34" charset="0"/>
              </a:rPr>
              <a:t>on</a:t>
            </a:r>
            <a:r>
              <a:rPr lang="en-US" sz="1400" dirty="0" smtClean="0">
                <a:latin typeface="Century Gothic" pitchFamily="34" charset="0"/>
              </a:rPr>
              <a:t> the </a:t>
            </a:r>
            <a:r>
              <a:rPr lang="tr-TR" sz="1400" dirty="0" smtClean="0">
                <a:latin typeface="Century Gothic" pitchFamily="34" charset="0"/>
              </a:rPr>
              <a:t>calculated positions.</a:t>
            </a:r>
          </a:p>
          <a:p>
            <a:pPr algn="just">
              <a:buFont typeface="Arial" pitchFamily="34" charset="0"/>
              <a:buChar char="•"/>
            </a:pPr>
            <a:r>
              <a:rPr lang="en-US" sz="1400" dirty="0" smtClean="0">
                <a:latin typeface="Century Gothic" pitchFamily="34" charset="0"/>
              </a:rPr>
              <a:t> Localization process must be done with increasing order of </a:t>
            </a:r>
            <a:r>
              <a:rPr lang="tr-TR" sz="1400" dirty="0" smtClean="0">
                <a:latin typeface="Century Gothic" pitchFamily="34" charset="0"/>
              </a:rPr>
              <a:t>ranks in a cluster.</a:t>
            </a:r>
            <a:endParaRPr lang="en-US" sz="1400" dirty="0" smtClean="0">
              <a:latin typeface="Century Gothic" pitchFamily="34" charset="0"/>
            </a:endParaRPr>
          </a:p>
        </p:txBody>
      </p:sp>
      <p:sp>
        <p:nvSpPr>
          <p:cNvPr id="7" name="TextBox 6"/>
          <p:cNvSpPr txBox="1"/>
          <p:nvPr/>
        </p:nvSpPr>
        <p:spPr>
          <a:xfrm>
            <a:off x="1049838" y="1905555"/>
            <a:ext cx="3126177" cy="338554"/>
          </a:xfrm>
          <a:prstGeom prst="rect">
            <a:avLst/>
          </a:prstGeom>
          <a:noFill/>
        </p:spPr>
        <p:txBody>
          <a:bodyPr wrap="none" rtlCol="0">
            <a:spAutoFit/>
          </a:bodyPr>
          <a:lstStyle/>
          <a:p>
            <a:r>
              <a:rPr lang="en-US" sz="1600" u="sng" dirty="0" smtClean="0">
                <a:latin typeface="Century Gothic" pitchFamily="34" charset="0"/>
              </a:rPr>
              <a:t>Rules for Localization Problem</a:t>
            </a:r>
            <a:endParaRPr lang="tr-TR" sz="1600" u="sng" dirty="0">
              <a:latin typeface="Century Gothic" pitchFamily="34" charset="0"/>
            </a:endParaRPr>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latin typeface="Century Gothic" pitchFamily="34" charset="0"/>
              </a:rPr>
              <a:t>Three different approaches were used to design the formation control system in this thesis work.</a:t>
            </a:r>
            <a:endParaRPr lang="tr-TR" dirty="0">
              <a:latin typeface="Century Gothic" pitchFamily="34" charset="0"/>
            </a:endParaRPr>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923330"/>
          </a:xfrm>
          <a:prstGeom prst="rect">
            <a:avLst/>
          </a:prstGeom>
          <a:noFill/>
        </p:spPr>
        <p:txBody>
          <a:bodyPr wrap="square" rtlCol="0">
            <a:spAutoFit/>
          </a:bodyPr>
          <a:lstStyle/>
          <a:p>
            <a:pPr algn="just"/>
            <a:r>
              <a:rPr lang="tr-TR" dirty="0" smtClean="0">
                <a:latin typeface="Century Gothic" pitchFamily="34" charset="0"/>
              </a:rPr>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871153" y="3025728"/>
            <a:ext cx="2400650" cy="646331"/>
          </a:xfrm>
          <a:prstGeom prst="rect">
            <a:avLst/>
          </a:prstGeom>
          <a:noFill/>
        </p:spPr>
        <p:txBody>
          <a:bodyPr wrap="square" rtlCol="0">
            <a:spAutoFit/>
          </a:bodyPr>
          <a:lstStyle/>
          <a:p>
            <a:pPr algn="just"/>
            <a:r>
              <a:rPr lang="tr-TR" dirty="0" smtClean="0">
                <a:latin typeface="Century Gothic" pitchFamily="34" charset="0"/>
              </a:rPr>
              <a:t>Shape Partitioning Based Approaches</a:t>
            </a:r>
            <a:endParaRPr lang="tr-TR" dirty="0">
              <a:latin typeface="Century Gothic" pitchFamily="34" charset="0"/>
            </a:endParaRPr>
          </a:p>
        </p:txBody>
      </p:sp>
      <p:sp>
        <p:nvSpPr>
          <p:cNvPr id="49" name="TextBox 48"/>
          <p:cNvSpPr txBox="1"/>
          <p:nvPr/>
        </p:nvSpPr>
        <p:spPr>
          <a:xfrm>
            <a:off x="3010486" y="2137506"/>
            <a:ext cx="3350597" cy="369332"/>
          </a:xfrm>
          <a:prstGeom prst="rect">
            <a:avLst/>
          </a:prstGeom>
          <a:noFill/>
        </p:spPr>
        <p:txBody>
          <a:bodyPr wrap="none" rtlCol="0">
            <a:spAutoFit/>
          </a:bodyPr>
          <a:lstStyle/>
          <a:p>
            <a:r>
              <a:rPr lang="tr-TR" dirty="0" smtClean="0">
                <a:latin typeface="Century Gothic" pitchFamily="34" charset="0"/>
              </a:rPr>
              <a:t>Formation Control Strategies</a:t>
            </a:r>
            <a:endParaRPr lang="tr-TR" dirty="0">
              <a:latin typeface="Century Gothic" pitchFamily="34" charset="0"/>
            </a:endParaRPr>
          </a:p>
        </p:txBody>
      </p:sp>
      <p:sp>
        <p:nvSpPr>
          <p:cNvPr id="52" name="TextBox 51"/>
          <p:cNvSpPr txBox="1"/>
          <p:nvPr/>
        </p:nvSpPr>
        <p:spPr>
          <a:xfrm>
            <a:off x="673842" y="4580090"/>
            <a:ext cx="2858556" cy="954107"/>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latin typeface="Century Gothic" pitchFamily="34" charset="0"/>
              </a:rPr>
              <a:t>Directly calculates control laws </a:t>
            </a:r>
            <a:r>
              <a:rPr lang="tr-TR" sz="1400" dirty="0" smtClean="0">
                <a:latin typeface="Century Gothic" pitchFamily="34" charset="0"/>
              </a:rPr>
              <a:t>based </a:t>
            </a:r>
            <a:r>
              <a:rPr lang="tr-TR" sz="1400" dirty="0">
                <a:latin typeface="Century Gothic" pitchFamily="34" charset="0"/>
              </a:rPr>
              <a:t>upon potential fields</a:t>
            </a:r>
          </a:p>
          <a:p>
            <a:pPr marL="285750" indent="-285750" algn="just">
              <a:buFont typeface="Arial" panose="020B0604020202020204" pitchFamily="34" charset="0"/>
              <a:buChar char="•"/>
            </a:pPr>
            <a:endParaRPr lang="tr-TR" sz="1400" dirty="0">
              <a:latin typeface="Century Gothic" pitchFamily="34" charset="0"/>
            </a:endParaRPr>
          </a:p>
        </p:txBody>
      </p:sp>
      <p:sp>
        <p:nvSpPr>
          <p:cNvPr id="53" name="TextBox 52"/>
          <p:cNvSpPr txBox="1"/>
          <p:nvPr/>
        </p:nvSpPr>
        <p:spPr>
          <a:xfrm>
            <a:off x="675249" y="3882683"/>
            <a:ext cx="2763898" cy="338554"/>
          </a:xfrm>
          <a:prstGeom prst="rect">
            <a:avLst/>
          </a:prstGeom>
          <a:noFill/>
        </p:spPr>
        <p:txBody>
          <a:bodyPr wrap="none" rtlCol="0">
            <a:spAutoFit/>
          </a:bodyPr>
          <a:lstStyle/>
          <a:p>
            <a:r>
              <a:rPr lang="tr-TR" sz="1600" dirty="0" smtClean="0">
                <a:latin typeface="Century Gothic" pitchFamily="34" charset="0"/>
              </a:rPr>
              <a:t>1) Artificial Forces Method</a:t>
            </a:r>
            <a:endParaRPr lang="tr-TR" sz="1600" dirty="0">
              <a:latin typeface="Century Gothic" pitchFamily="34" charset="0"/>
            </a:endParaRPr>
          </a:p>
        </p:txBody>
      </p:sp>
      <p:sp>
        <p:nvSpPr>
          <p:cNvPr id="56" name="TextBox 55"/>
          <p:cNvSpPr txBox="1"/>
          <p:nvPr/>
        </p:nvSpPr>
        <p:spPr>
          <a:xfrm>
            <a:off x="5488533" y="3757632"/>
            <a:ext cx="3358612" cy="584775"/>
          </a:xfrm>
          <a:prstGeom prst="rect">
            <a:avLst/>
          </a:prstGeom>
          <a:noFill/>
        </p:spPr>
        <p:txBody>
          <a:bodyPr wrap="none" rtlCol="0">
            <a:spAutoFit/>
          </a:bodyPr>
          <a:lstStyle/>
          <a:p>
            <a:r>
              <a:rPr lang="tr-TR" sz="1600" dirty="0" smtClean="0">
                <a:latin typeface="Century Gothic" pitchFamily="34" charset="0"/>
              </a:rPr>
              <a:t>2) Bubble Packing Method</a:t>
            </a:r>
          </a:p>
          <a:p>
            <a:r>
              <a:rPr lang="tr-TR" sz="1600" dirty="0" smtClean="0">
                <a:latin typeface="Century Gothic" pitchFamily="34" charset="0"/>
              </a:rPr>
              <a:t>3) Randomized Fractals Method</a:t>
            </a:r>
            <a:endParaRPr lang="tr-TR" sz="1600" dirty="0">
              <a:latin typeface="Century Gothic" pitchFamily="34" charset="0"/>
            </a:endParaRPr>
          </a:p>
        </p:txBody>
      </p:sp>
      <p:sp>
        <p:nvSpPr>
          <p:cNvPr id="57" name="TextBox 56"/>
          <p:cNvSpPr txBox="1"/>
          <p:nvPr/>
        </p:nvSpPr>
        <p:spPr>
          <a:xfrm>
            <a:off x="5586983" y="4553521"/>
            <a:ext cx="3260162"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latin typeface="Century Gothic" pitchFamily="34" charset="0"/>
              </a:rPr>
              <a:t>Partitions the desired formation shape into goal states.</a:t>
            </a:r>
          </a:p>
          <a:p>
            <a:pPr marL="285750" indent="-285750" algn="just">
              <a:buFont typeface="Arial" panose="020B0604020202020204" pitchFamily="34" charset="0"/>
              <a:buChar char="•"/>
            </a:pPr>
            <a:r>
              <a:rPr lang="tr-TR" sz="1400" dirty="0" smtClean="0">
                <a:latin typeface="Century Gothic" pitchFamily="34" charset="0"/>
              </a:rPr>
              <a:t>Control laws are implemented to reach these goal states.</a:t>
            </a:r>
            <a:endParaRPr lang="tr-TR" sz="1400" dirty="0">
              <a:latin typeface="Century Gothic" pitchFamily="34" charset="0"/>
            </a:endParaRPr>
          </a:p>
          <a:p>
            <a:pPr marL="285750" indent="-285750" algn="just">
              <a:buFont typeface="Arial" panose="020B0604020202020204" pitchFamily="34" charset="0"/>
              <a:buChar char="•"/>
            </a:pPr>
            <a:endParaRPr lang="tr-TR" sz="1400" dirty="0">
              <a:latin typeface="Century Gothic" pitchFamily="34" charset="0"/>
            </a:endParaRPr>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15572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552161"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Artificial Forces Method</a:t>
            </a:r>
          </a:p>
          <a:p>
            <a:pPr marL="285750" indent="-285750" algn="just"/>
            <a:endParaRPr lang="tr-TR" dirty="0">
              <a:latin typeface="Century Gothic" pitchFamily="34" charset="0"/>
            </a:endParaRPr>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314777" y="1845118"/>
            <a:ext cx="8812028" cy="584775"/>
          </a:xfrm>
          <a:prstGeom prst="rect">
            <a:avLst/>
          </a:prstGeom>
          <a:noFill/>
        </p:spPr>
        <p:txBody>
          <a:bodyPr wrap="none" rtlCol="0">
            <a:spAutoFit/>
          </a:bodyPr>
          <a:lstStyle/>
          <a:p>
            <a:r>
              <a:rPr lang="tr-TR" sz="1600" dirty="0" smtClean="0">
                <a:latin typeface="Century Gothic" pitchFamily="34" charset="0"/>
              </a:rPr>
              <a:t>Directly defines the control law for individuals with different potential field components.</a:t>
            </a:r>
          </a:p>
          <a:p>
            <a:endParaRPr lang="tr-TR" sz="1600" dirty="0">
              <a:latin typeface="Century Gothic" pitchFamily="34" charset="0"/>
            </a:endParaRPr>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p14="http://schemas.microsoft.com/office/powerpoint/2010/main" xmlns="" val="2182345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830997"/>
          </a:xfrm>
          <a:prstGeom prst="rect">
            <a:avLst/>
          </a:prstGeom>
          <a:noFill/>
        </p:spPr>
        <p:txBody>
          <a:bodyPr wrap="square" rtlCol="0">
            <a:spAutoFit/>
          </a:bodyPr>
          <a:lstStyle/>
          <a:p>
            <a:r>
              <a:rPr lang="tr-TR" sz="1600" dirty="0" smtClean="0">
                <a:latin typeface="Century Gothic" pitchFamily="34" charset="0"/>
              </a:rPr>
              <a:t>These two methods partition the desired formation shape into goal states with different approaches. The procedure of the assignment of the agents to these goal states are identical.</a:t>
            </a:r>
            <a:endParaRPr lang="tr-TR" sz="1600" dirty="0">
              <a:latin typeface="Century Gothic" pitchFamily="34" charset="0"/>
            </a:endParaRPr>
          </a:p>
        </p:txBody>
      </p:sp>
      <p:sp>
        <p:nvSpPr>
          <p:cNvPr id="10" name="TextBox 9"/>
          <p:cNvSpPr txBox="1"/>
          <p:nvPr/>
        </p:nvSpPr>
        <p:spPr>
          <a:xfrm>
            <a:off x="598150" y="2621561"/>
            <a:ext cx="2028119"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Bubble Packing</a:t>
            </a:r>
            <a:endParaRPr lang="tr-TR" sz="1600" dirty="0">
              <a:latin typeface="Century Gothic" pitchFamily="34" charset="0"/>
            </a:endParaRPr>
          </a:p>
        </p:txBody>
      </p:sp>
      <p:sp>
        <p:nvSpPr>
          <p:cNvPr id="11" name="TextBox 10"/>
          <p:cNvSpPr txBox="1"/>
          <p:nvPr/>
        </p:nvSpPr>
        <p:spPr>
          <a:xfrm>
            <a:off x="5759130" y="2637543"/>
            <a:ext cx="2491388"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Randomized Factals</a:t>
            </a:r>
            <a:endParaRPr lang="tr-TR" sz="1600" dirty="0">
              <a:latin typeface="Century Gothic" pitchFamily="34" charset="0"/>
            </a:endParaRPr>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
        <p:nvSpPr>
          <p:cNvPr id="16" name="TextBox 15"/>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Tree>
    <p:extLst>
      <p:ext uri="{BB962C8B-B14F-4D97-AF65-F5344CB8AC3E}">
        <p14:creationId xmlns:p14="http://schemas.microsoft.com/office/powerpoint/2010/main" xmlns="" val="2431369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a:srcRect/>
          <a:stretch>
            <a:fillRect/>
          </a:stretch>
        </p:blipFill>
        <p:spPr bwMode="auto">
          <a:xfrm>
            <a:off x="6022731" y="4828109"/>
            <a:ext cx="1702052" cy="1669404"/>
          </a:xfrm>
          <a:prstGeom prst="rect">
            <a:avLst/>
          </a:prstGeom>
          <a:noFill/>
          <a:ln w="9525">
            <a:noFill/>
            <a:miter lim="800000"/>
            <a:headEnd/>
            <a:tailEnd/>
          </a:ln>
          <a:effectLst/>
        </p:spPr>
      </p:pic>
      <p:pic>
        <p:nvPicPr>
          <p:cNvPr id="24" name="Picture 3"/>
          <p:cNvPicPr>
            <a:picLocks noChangeAspect="1" noChangeArrowheads="1"/>
          </p:cNvPicPr>
          <p:nvPr/>
        </p:nvPicPr>
        <p:blipFill>
          <a:blip r:embed="rId3"/>
          <a:srcRect/>
          <a:stretch>
            <a:fillRect/>
          </a:stretch>
        </p:blipFill>
        <p:spPr bwMode="auto">
          <a:xfrm>
            <a:off x="1539401" y="4656637"/>
            <a:ext cx="1474035" cy="13868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223847" y="2057893"/>
            <a:ext cx="2481770" cy="338554"/>
          </a:xfrm>
          <a:prstGeom prst="rect">
            <a:avLst/>
          </a:prstGeom>
          <a:noFill/>
        </p:spPr>
        <p:txBody>
          <a:bodyPr wrap="none" rtlCol="0">
            <a:spAutoFit/>
          </a:bodyPr>
          <a:lstStyle/>
          <a:p>
            <a:pPr algn="ctr"/>
            <a:r>
              <a:rPr lang="tr-TR" sz="1600" dirty="0" smtClean="0">
                <a:latin typeface="Century Gothic" pitchFamily="34" charset="0"/>
              </a:rPr>
              <a:t>Decision of Goal States</a:t>
            </a:r>
            <a:endParaRPr lang="tr-TR" sz="1600" dirty="0">
              <a:latin typeface="Century Gothic" pitchFamily="34" charset="0"/>
            </a:endParaRPr>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76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9" name="Picture 4"/>
          <p:cNvPicPr>
            <a:picLocks noChangeAspect="1" noChangeArrowheads="1"/>
          </p:cNvPicPr>
          <p:nvPr/>
        </p:nvPicPr>
        <p:blipFill>
          <a:blip r:embed="rId4"/>
          <a:srcRect/>
          <a:stretch>
            <a:fillRect/>
          </a:stretch>
        </p:blipFill>
        <p:spPr bwMode="auto">
          <a:xfrm>
            <a:off x="1375136" y="2848417"/>
            <a:ext cx="1638300" cy="1433437"/>
          </a:xfrm>
          <a:prstGeom prst="rect">
            <a:avLst/>
          </a:prstGeom>
          <a:noFill/>
          <a:ln w="9525">
            <a:noFill/>
            <a:miter lim="800000"/>
            <a:headEnd/>
            <a:tailEnd/>
          </a:ln>
          <a:effectLst/>
        </p:spPr>
      </p:pic>
      <p:sp>
        <p:nvSpPr>
          <p:cNvPr id="21" name="TextBox 20"/>
          <p:cNvSpPr txBox="1"/>
          <p:nvPr/>
        </p:nvSpPr>
        <p:spPr>
          <a:xfrm>
            <a:off x="122789" y="4441204"/>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5" name="TextBox 24"/>
          <p:cNvSpPr txBox="1"/>
          <p:nvPr/>
        </p:nvSpPr>
        <p:spPr>
          <a:xfrm>
            <a:off x="1667234" y="5981919"/>
            <a:ext cx="1063112" cy="246221"/>
          </a:xfrm>
          <a:prstGeom prst="rect">
            <a:avLst/>
          </a:prstGeom>
          <a:noFill/>
        </p:spPr>
        <p:txBody>
          <a:bodyPr wrap="none" rtlCol="0">
            <a:spAutoFit/>
          </a:bodyPr>
          <a:lstStyle/>
          <a:p>
            <a:r>
              <a:rPr lang="tr-TR" sz="1000" dirty="0" smtClean="0"/>
              <a:t>Visibility Graph</a:t>
            </a:r>
            <a:endParaRPr lang="tr-TR" sz="1000" dirty="0"/>
          </a:p>
        </p:txBody>
      </p:sp>
      <p:sp>
        <p:nvSpPr>
          <p:cNvPr id="26" name="TextBox 25"/>
          <p:cNvSpPr txBox="1"/>
          <p:nvPr/>
        </p:nvSpPr>
        <p:spPr>
          <a:xfrm>
            <a:off x="2823320" y="4027938"/>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2817709" y="5580605"/>
            <a:ext cx="391454" cy="253916"/>
          </a:xfrm>
          <a:prstGeom prst="rect">
            <a:avLst/>
          </a:prstGeom>
          <a:noFill/>
        </p:spPr>
        <p:txBody>
          <a:bodyPr wrap="none" rtlCol="0">
            <a:spAutoFit/>
          </a:bodyPr>
          <a:lstStyle/>
          <a:p>
            <a:r>
              <a:rPr lang="tr-TR" sz="1050" dirty="0" smtClean="0"/>
              <a:t>[14]</a:t>
            </a:r>
            <a:endParaRPr lang="tr-TR" sz="1050" dirty="0"/>
          </a:p>
        </p:txBody>
      </p:sp>
      <p:sp>
        <p:nvSpPr>
          <p:cNvPr id="29" name="TextBox 28"/>
          <p:cNvSpPr txBox="1"/>
          <p:nvPr/>
        </p:nvSpPr>
        <p:spPr>
          <a:xfrm>
            <a:off x="1617541" y="4229054"/>
            <a:ext cx="1112805" cy="246221"/>
          </a:xfrm>
          <a:prstGeom prst="rect">
            <a:avLst/>
          </a:prstGeom>
          <a:noFill/>
        </p:spPr>
        <p:txBody>
          <a:bodyPr wrap="none" rtlCol="0">
            <a:spAutoFit/>
          </a:bodyPr>
          <a:lstStyle/>
          <a:p>
            <a:r>
              <a:rPr lang="tr-TR" sz="1000" dirty="0" smtClean="0"/>
              <a:t>Forbidden Space</a:t>
            </a:r>
            <a:endParaRPr lang="tr-TR" sz="1000" dirty="0"/>
          </a:p>
        </p:txBody>
      </p:sp>
      <p:sp>
        <p:nvSpPr>
          <p:cNvPr id="30" name="TextBox 29"/>
          <p:cNvSpPr txBox="1"/>
          <p:nvPr/>
        </p:nvSpPr>
        <p:spPr>
          <a:xfrm>
            <a:off x="446473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pic>
        <p:nvPicPr>
          <p:cNvPr id="31" name="Picture 2" descr="https://nevraa.files.wordpress.com/2012/08/ekran-alc4b1ntc4b1sc4b1.png"/>
          <p:cNvPicPr>
            <a:picLocks noChangeAspect="1" noChangeArrowheads="1"/>
          </p:cNvPicPr>
          <p:nvPr/>
        </p:nvPicPr>
        <p:blipFill>
          <a:blip r:embed="rId5"/>
          <a:srcRect/>
          <a:stretch>
            <a:fillRect/>
          </a:stretch>
        </p:blipFill>
        <p:spPr bwMode="auto">
          <a:xfrm>
            <a:off x="4970741" y="3043769"/>
            <a:ext cx="3573788" cy="1079781"/>
          </a:xfrm>
          <a:prstGeom prst="rect">
            <a:avLst/>
          </a:prstGeom>
          <a:noFill/>
        </p:spPr>
      </p:pic>
      <p:sp>
        <p:nvSpPr>
          <p:cNvPr id="33" name="TextBox 32"/>
          <p:cNvSpPr txBox="1"/>
          <p:nvPr/>
        </p:nvSpPr>
        <p:spPr>
          <a:xfrm>
            <a:off x="5228982" y="4123550"/>
            <a:ext cx="3042821" cy="246221"/>
          </a:xfrm>
          <a:prstGeom prst="rect">
            <a:avLst/>
          </a:prstGeom>
          <a:noFill/>
        </p:spPr>
        <p:txBody>
          <a:bodyPr wrap="none" rtlCol="0">
            <a:spAutoFit/>
          </a:bodyPr>
          <a:lstStyle/>
          <a:p>
            <a:r>
              <a:rPr lang="tr-TR" sz="1000" dirty="0" smtClean="0"/>
              <a:t>Calculation of Minimum Shortest Path From A to K</a:t>
            </a:r>
            <a:endParaRPr lang="tr-TR" sz="1000" dirty="0"/>
          </a:p>
        </p:txBody>
      </p:sp>
      <p:sp>
        <p:nvSpPr>
          <p:cNvPr id="34" name="TextBox 33"/>
          <p:cNvSpPr txBox="1"/>
          <p:nvPr/>
        </p:nvSpPr>
        <p:spPr>
          <a:xfrm>
            <a:off x="8161091" y="3869634"/>
            <a:ext cx="383438" cy="253916"/>
          </a:xfrm>
          <a:prstGeom prst="rect">
            <a:avLst/>
          </a:prstGeom>
          <a:noFill/>
        </p:spPr>
        <p:txBody>
          <a:bodyPr wrap="none" rtlCol="0">
            <a:spAutoFit/>
          </a:bodyPr>
          <a:lstStyle/>
          <a:p>
            <a:r>
              <a:rPr lang="tr-TR" sz="1050" dirty="0" smtClean="0"/>
              <a:t>[15]</a:t>
            </a:r>
            <a:endParaRPr lang="tr-TR" sz="1050" dirty="0"/>
          </a:p>
        </p:txBody>
      </p:sp>
      <p:sp>
        <p:nvSpPr>
          <p:cNvPr id="35" name="TextBox 34"/>
          <p:cNvSpPr txBox="1"/>
          <p:nvPr/>
        </p:nvSpPr>
        <p:spPr>
          <a:xfrm>
            <a:off x="4464732" y="4502748"/>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Tree>
    <p:extLst>
      <p:ext uri="{BB962C8B-B14F-4D97-AF65-F5344CB8AC3E}">
        <p14:creationId xmlns:p14="http://schemas.microsoft.com/office/powerpoint/2010/main" xmlns="" val="26437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010339" y="2057893"/>
            <a:ext cx="2739854" cy="338554"/>
          </a:xfrm>
          <a:prstGeom prst="rect">
            <a:avLst/>
          </a:prstGeom>
          <a:noFill/>
        </p:spPr>
        <p:txBody>
          <a:bodyPr wrap="none" rtlCol="0">
            <a:spAutoFit/>
          </a:bodyPr>
          <a:lstStyle/>
          <a:p>
            <a:pPr algn="ctr"/>
            <a:r>
              <a:rPr lang="tr-TR" sz="1600" dirty="0" smtClean="0">
                <a:latin typeface="Century Gothic" pitchFamily="34" charset="0"/>
              </a:rPr>
              <a:t>Navigation to Goal States</a:t>
            </a:r>
            <a:endParaRPr lang="tr-TR" sz="1600" dirty="0">
              <a:latin typeface="Century Gothic" pitchFamily="34" charset="0"/>
            </a:endParaRPr>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sp>
        <p:nvSpPr>
          <p:cNvPr id="50" name="TextBox 49"/>
          <p:cNvSpPr txBox="1"/>
          <p:nvPr/>
        </p:nvSpPr>
        <p:spPr>
          <a:xfrm>
            <a:off x="1296766" y="6162085"/>
            <a:ext cx="2092239" cy="307777"/>
          </a:xfrm>
          <a:prstGeom prst="rect">
            <a:avLst/>
          </a:prstGeom>
          <a:noFill/>
        </p:spPr>
        <p:txBody>
          <a:bodyPr wrap="none" rtlCol="0">
            <a:spAutoFit/>
          </a:bodyPr>
          <a:lstStyle/>
          <a:p>
            <a:r>
              <a:rPr lang="tr-TR" sz="1400" dirty="0" smtClean="0">
                <a:latin typeface="Century Gothic" pitchFamily="34" charset="0"/>
              </a:rPr>
              <a:t>Open loop Bode plots</a:t>
            </a:r>
            <a:endParaRPr lang="tr-TR" sz="1400" dirty="0">
              <a:latin typeface="Century Gothic" pitchFamily="34" charset="0"/>
            </a:endParaRPr>
          </a:p>
        </p:txBody>
      </p:sp>
      <p:sp>
        <p:nvSpPr>
          <p:cNvPr id="51" name="TextBox 50"/>
          <p:cNvSpPr txBox="1"/>
          <p:nvPr/>
        </p:nvSpPr>
        <p:spPr>
          <a:xfrm>
            <a:off x="6425671" y="6140068"/>
            <a:ext cx="1398140" cy="307777"/>
          </a:xfrm>
          <a:prstGeom prst="rect">
            <a:avLst/>
          </a:prstGeom>
          <a:noFill/>
        </p:spPr>
        <p:txBody>
          <a:bodyPr wrap="none" rtlCol="0">
            <a:spAutoFit/>
          </a:bodyPr>
          <a:lstStyle/>
          <a:p>
            <a:r>
              <a:rPr lang="tr-TR" sz="1400" dirty="0" smtClean="0">
                <a:latin typeface="Century Gothic" pitchFamily="34" charset="0"/>
              </a:rPr>
              <a:t>Step response</a:t>
            </a:r>
            <a:endParaRPr lang="tr-TR" sz="1400" dirty="0">
              <a:latin typeface="Century Gothic" pitchFamily="34" charset="0"/>
            </a:endParaRPr>
          </a:p>
        </p:txBody>
      </p:sp>
      <p:pic>
        <p:nvPicPr>
          <p:cNvPr id="39937" name="Picture 1" descr="C:\Users\Kadir\Desktop\Formation Control\formation_control\latex\controller.png"/>
          <p:cNvPicPr>
            <a:picLocks noChangeAspect="1" noChangeArrowheads="1"/>
          </p:cNvPicPr>
          <p:nvPr/>
        </p:nvPicPr>
        <p:blipFill>
          <a:blip r:embed="rId4"/>
          <a:srcRect/>
          <a:stretch>
            <a:fillRect/>
          </a:stretch>
        </p:blipFill>
        <p:spPr bwMode="auto">
          <a:xfrm>
            <a:off x="1388844" y="2396447"/>
            <a:ext cx="6246702" cy="1456485"/>
          </a:xfrm>
          <a:prstGeom prst="rect">
            <a:avLst/>
          </a:prstGeom>
          <a:noFill/>
        </p:spPr>
      </p:pic>
    </p:spTree>
    <p:extLst>
      <p:ext uri="{BB962C8B-B14F-4D97-AF65-F5344CB8AC3E}">
        <p14:creationId xmlns:p14="http://schemas.microsoft.com/office/powerpoint/2010/main" xmlns="" val="1700721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199" y="1491175"/>
            <a:ext cx="7814603" cy="276999"/>
          </a:xfrm>
          <a:prstGeom prst="rect">
            <a:avLst/>
          </a:prstGeom>
          <a:noFill/>
        </p:spPr>
        <p:txBody>
          <a:bodyPr wrap="square" rtlCol="0">
            <a:spAutoFit/>
          </a:bodyPr>
          <a:lstStyle/>
          <a:p>
            <a:pPr marL="285750" indent="-285750" algn="just">
              <a:buFont typeface="Arial" pitchFamily="34" charset="0"/>
              <a:buChar char="•"/>
            </a:pPr>
            <a:r>
              <a:rPr lang="tr-TR" sz="1200" dirty="0" smtClean="0">
                <a:latin typeface="Century Gothic" pitchFamily="34" charset="0"/>
              </a:rPr>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a:effectLst>
            <a:outerShdw dir="5400000" algn="ctr" rotWithShape="0">
              <a:srgbClr val="000000">
                <a:alpha val="0"/>
              </a:srgbClr>
            </a:outerShdw>
          </a:effectLst>
        </p:spPr>
      </p:pic>
      <p:sp>
        <p:nvSpPr>
          <p:cNvPr id="67" name="TextBox 66"/>
          <p:cNvSpPr txBox="1"/>
          <p:nvPr/>
        </p:nvSpPr>
        <p:spPr>
          <a:xfrm>
            <a:off x="1392366" y="6172297"/>
            <a:ext cx="2023311" cy="307777"/>
          </a:xfrm>
          <a:prstGeom prst="rect">
            <a:avLst/>
          </a:prstGeom>
          <a:noFill/>
        </p:spPr>
        <p:txBody>
          <a:bodyPr wrap="none" rtlCol="0">
            <a:spAutoFit/>
          </a:bodyPr>
          <a:lstStyle/>
          <a:p>
            <a:r>
              <a:rPr lang="tr-TR" sz="1400" dirty="0" smtClean="0">
                <a:latin typeface="Century Gothic" pitchFamily="34" charset="0"/>
              </a:rPr>
              <a:t>Gazebo Environment</a:t>
            </a:r>
            <a:endParaRPr lang="tr-TR" sz="1400" dirty="0">
              <a:latin typeface="Century Gothic" pitchFamily="34" charset="0"/>
            </a:endParaRPr>
          </a:p>
        </p:txBody>
      </p:sp>
      <p:sp>
        <p:nvSpPr>
          <p:cNvPr id="68" name="TextBox 67"/>
          <p:cNvSpPr txBox="1"/>
          <p:nvPr/>
        </p:nvSpPr>
        <p:spPr>
          <a:xfrm>
            <a:off x="5867650" y="6172297"/>
            <a:ext cx="1939955" cy="307777"/>
          </a:xfrm>
          <a:prstGeom prst="rect">
            <a:avLst/>
          </a:prstGeom>
          <a:noFill/>
        </p:spPr>
        <p:txBody>
          <a:bodyPr wrap="none" rtlCol="0">
            <a:spAutoFit/>
          </a:bodyPr>
          <a:lstStyle/>
          <a:p>
            <a:r>
              <a:rPr lang="tr-TR" sz="1400" dirty="0" smtClean="0">
                <a:latin typeface="Century Gothic" pitchFamily="34" charset="0"/>
              </a:rPr>
              <a:t>Matlab Environment</a:t>
            </a:r>
            <a:endParaRPr lang="tr-TR" sz="14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789272" cy="261610"/>
          </a:xfrm>
          <a:prstGeom prst="rect">
            <a:avLst/>
          </a:prstGeom>
          <a:noFill/>
        </p:spPr>
        <p:txBody>
          <a:bodyPr wrap="none" rtlCol="0">
            <a:spAutoFit/>
          </a:bodyPr>
          <a:lstStyle/>
          <a:p>
            <a:r>
              <a:rPr lang="tr-TR" sz="1100" dirty="0" smtClean="0">
                <a:latin typeface="Century Gothic" pitchFamily="34" charset="0"/>
              </a:rPr>
              <a:t>Artificial Forces Method</a:t>
            </a:r>
            <a:endParaRPr lang="tr-TR" sz="1100" dirty="0">
              <a:latin typeface="Century Gothic" pitchFamily="34" charset="0"/>
            </a:endParaRPr>
          </a:p>
        </p:txBody>
      </p:sp>
      <p:sp>
        <p:nvSpPr>
          <p:cNvPr id="11" name="TextBox 10"/>
          <p:cNvSpPr txBox="1"/>
          <p:nvPr/>
        </p:nvSpPr>
        <p:spPr>
          <a:xfrm>
            <a:off x="7321919" y="3206426"/>
            <a:ext cx="1837362" cy="261610"/>
          </a:xfrm>
          <a:prstGeom prst="rect">
            <a:avLst/>
          </a:prstGeom>
          <a:noFill/>
        </p:spPr>
        <p:txBody>
          <a:bodyPr wrap="none" rtlCol="0">
            <a:spAutoFit/>
          </a:bodyPr>
          <a:lstStyle/>
          <a:p>
            <a:r>
              <a:rPr lang="tr-TR" sz="1100" dirty="0" smtClean="0">
                <a:latin typeface="Century Gothic" pitchFamily="34" charset="0"/>
              </a:rPr>
              <a:t>Bubble Packing Method</a:t>
            </a:r>
            <a:endParaRPr lang="tr-TR" sz="1100" dirty="0">
              <a:latin typeface="Century Gothic" pitchFamily="34" charset="0"/>
            </a:endParaRPr>
          </a:p>
        </p:txBody>
      </p:sp>
      <p:sp>
        <p:nvSpPr>
          <p:cNvPr id="12" name="TextBox 11"/>
          <p:cNvSpPr txBox="1"/>
          <p:nvPr/>
        </p:nvSpPr>
        <p:spPr>
          <a:xfrm>
            <a:off x="6980955" y="5037808"/>
            <a:ext cx="2236510" cy="261610"/>
          </a:xfrm>
          <a:prstGeom prst="rect">
            <a:avLst/>
          </a:prstGeom>
          <a:noFill/>
        </p:spPr>
        <p:txBody>
          <a:bodyPr wrap="none" rtlCol="0">
            <a:spAutoFit/>
          </a:bodyPr>
          <a:lstStyle/>
          <a:p>
            <a:r>
              <a:rPr lang="tr-TR" sz="1100" dirty="0" smtClean="0">
                <a:latin typeface="Century Gothic" pitchFamily="34" charset="0"/>
              </a:rPr>
              <a:t>Randomized  Fractals Method</a:t>
            </a:r>
            <a:endParaRPr lang="tr-TR" sz="11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sp>
        <p:nvSpPr>
          <p:cNvPr id="6" name="TextBox 5"/>
          <p:cNvSpPr txBox="1"/>
          <p:nvPr/>
        </p:nvSpPr>
        <p:spPr>
          <a:xfrm>
            <a:off x="457200" y="2045173"/>
            <a:ext cx="5101076" cy="276999"/>
          </a:xfrm>
          <a:prstGeom prst="rect">
            <a:avLst/>
          </a:prstGeom>
          <a:noFill/>
        </p:spPr>
        <p:txBody>
          <a:bodyPr wrap="none" rtlCol="0">
            <a:spAutoFit/>
          </a:bodyPr>
          <a:lstStyle/>
          <a:p>
            <a:pPr>
              <a:buFont typeface="Arial" pitchFamily="34" charset="0"/>
              <a:buChar char="•"/>
            </a:pPr>
            <a:r>
              <a:rPr lang="tr-TR" sz="1200" dirty="0" smtClean="0">
                <a:latin typeface="Century Gothic" pitchFamily="34" charset="0"/>
              </a:rPr>
              <a:t>Comparison of different solution method are illustrated in Table -1</a:t>
            </a:r>
            <a:endParaRPr lang="tr-TR" sz="1200" dirty="0">
              <a:latin typeface="Century Gothic" pitchFamily="34" charset="0"/>
            </a:endParaRPr>
          </a:p>
        </p:txBody>
      </p:sp>
      <p:sp>
        <p:nvSpPr>
          <p:cNvPr id="7" name="TextBox 6"/>
          <p:cNvSpPr txBox="1"/>
          <p:nvPr/>
        </p:nvSpPr>
        <p:spPr>
          <a:xfrm>
            <a:off x="4005943" y="2934833"/>
            <a:ext cx="1063112" cy="369332"/>
          </a:xfrm>
          <a:prstGeom prst="rect">
            <a:avLst/>
          </a:prstGeom>
          <a:noFill/>
        </p:spPr>
        <p:txBody>
          <a:bodyPr wrap="none" rtlCol="0">
            <a:spAutoFit/>
          </a:bodyPr>
          <a:lstStyle/>
          <a:p>
            <a:r>
              <a:rPr lang="tr-TR" dirty="0" smtClean="0">
                <a:latin typeface="Century Gothic" pitchFamily="34" charset="0"/>
              </a:rPr>
              <a:t>Table -1</a:t>
            </a:r>
            <a:endParaRPr lang="tr-TR" dirty="0">
              <a:latin typeface="Century Gothic" pitchFamily="34" charset="0"/>
            </a:endParaRPr>
          </a:p>
        </p:txBody>
      </p:sp>
      <p:graphicFrame>
        <p:nvGraphicFramePr>
          <p:cNvPr id="8" name="Table 7"/>
          <p:cNvGraphicFramePr>
            <a:graphicFrameLocks noGrp="1"/>
          </p:cNvGraphicFramePr>
          <p:nvPr/>
        </p:nvGraphicFramePr>
        <p:xfrm>
          <a:off x="1565013" y="3304165"/>
          <a:ext cx="5746652" cy="2072640"/>
        </p:xfrm>
        <a:graphic>
          <a:graphicData uri="http://schemas.openxmlformats.org/drawingml/2006/table">
            <a:tbl>
              <a:tblPr firstRow="1" bandRow="1">
                <a:tableStyleId>{5C22544A-7EE6-4342-B048-85BDC9FD1C3A}</a:tableStyleId>
              </a:tblPr>
              <a:tblGrid>
                <a:gridCol w="1436663"/>
                <a:gridCol w="1693398"/>
                <a:gridCol w="1179928"/>
                <a:gridCol w="1436663"/>
              </a:tblGrid>
              <a:tr h="370840">
                <a:tc>
                  <a:txBody>
                    <a:bodyPr/>
                    <a:lstStyle/>
                    <a:p>
                      <a:pPr algn="ctr"/>
                      <a:r>
                        <a:rPr lang="tr-TR" sz="1400" dirty="0" smtClean="0">
                          <a:latin typeface="Century Gothic" pitchFamily="34" charset="0"/>
                        </a:rPr>
                        <a:t>Method/</a:t>
                      </a:r>
                      <a:r>
                        <a:rPr lang="tr-TR" sz="1400" baseline="0" dirty="0" smtClean="0">
                          <a:latin typeface="Century Gothic" pitchFamily="34" charset="0"/>
                        </a:rPr>
                        <a:t> Metric</a:t>
                      </a:r>
                      <a:endParaRPr lang="tr-TR" sz="1400" dirty="0">
                        <a:latin typeface="Century Gothic" pitchFamily="34" charset="0"/>
                      </a:endParaRPr>
                    </a:p>
                  </a:txBody>
                  <a:tcPr/>
                </a:tc>
                <a:tc>
                  <a:txBody>
                    <a:bodyPr/>
                    <a:lstStyle/>
                    <a:p>
                      <a:pPr algn="ctr"/>
                      <a:r>
                        <a:rPr lang="tr-TR" sz="1400" dirty="0" smtClean="0">
                          <a:latin typeface="Century Gothic" pitchFamily="34" charset="0"/>
                        </a:rPr>
                        <a:t>Total Displacement</a:t>
                      </a:r>
                      <a:endParaRPr lang="tr-TR" sz="1400" dirty="0">
                        <a:latin typeface="Century Gothic" pitchFamily="34" charset="0"/>
                      </a:endParaRPr>
                    </a:p>
                  </a:txBody>
                  <a:tcPr/>
                </a:tc>
                <a:tc>
                  <a:txBody>
                    <a:bodyPr/>
                    <a:lstStyle/>
                    <a:p>
                      <a:pPr algn="ctr"/>
                      <a:r>
                        <a:rPr lang="tr-TR" sz="1400" dirty="0" smtClean="0">
                          <a:latin typeface="Century Gothic" pitchFamily="34" charset="0"/>
                        </a:rPr>
                        <a:t>Settling Time</a:t>
                      </a:r>
                      <a:endParaRPr lang="tr-TR" sz="1400" dirty="0">
                        <a:latin typeface="Century Gothic" pitchFamily="34" charset="0"/>
                      </a:endParaRPr>
                    </a:p>
                  </a:txBody>
                  <a:tcPr/>
                </a:tc>
                <a:tc>
                  <a:txBody>
                    <a:bodyPr/>
                    <a:lstStyle/>
                    <a:p>
                      <a:pPr algn="ctr"/>
                      <a:r>
                        <a:rPr lang="tr-TR" sz="1400" dirty="0" smtClean="0">
                          <a:latin typeface="Century Gothic" pitchFamily="34" charset="0"/>
                        </a:rPr>
                        <a:t>Mesh Quality</a:t>
                      </a:r>
                      <a:endParaRPr lang="tr-TR" sz="1400" dirty="0">
                        <a:latin typeface="Century Gothic" pitchFamily="34" charset="0"/>
                      </a:endParaRPr>
                    </a:p>
                  </a:txBody>
                  <a:tcPr/>
                </a:tc>
              </a:tr>
              <a:tr h="370840">
                <a:tc>
                  <a:txBody>
                    <a:bodyPr/>
                    <a:lstStyle/>
                    <a:p>
                      <a:pPr algn="ctr"/>
                      <a:r>
                        <a:rPr lang="tr-TR" sz="1400" dirty="0" smtClean="0">
                          <a:latin typeface="Century Gothic" pitchFamily="34" charset="0"/>
                        </a:rPr>
                        <a:t>Artificial</a:t>
                      </a:r>
                      <a:r>
                        <a:rPr lang="tr-TR" sz="1400" baseline="0" dirty="0" smtClean="0">
                          <a:latin typeface="Century Gothic" pitchFamily="34" charset="0"/>
                        </a:rPr>
                        <a:t> Forces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Bubble Packing</a:t>
                      </a:r>
                      <a:endParaRPr lang="tr-TR" sz="1400" dirty="0">
                        <a:latin typeface="Century Gothic" pitchFamily="34" charset="0"/>
                      </a:endParaRPr>
                    </a:p>
                  </a:txBody>
                  <a:tcPr/>
                </a:tc>
                <a:tc>
                  <a:txBody>
                    <a:bodyPr/>
                    <a:lstStyle/>
                    <a:p>
                      <a:pPr algn="ct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Randomized</a:t>
                      </a:r>
                      <a:r>
                        <a:rPr lang="tr-TR" sz="1400" baseline="0" dirty="0" smtClean="0">
                          <a:latin typeface="Century Gothic" pitchFamily="34" charset="0"/>
                        </a:rPr>
                        <a:t> Fractals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dirty="0">
                        <a:latin typeface="Century Gothic" pitchFamily="34" charset="0"/>
                      </a:endParaRPr>
                    </a:p>
                  </a:txBody>
                  <a:tcPr/>
                </a:tc>
              </a:tr>
            </a:tbl>
          </a:graphicData>
        </a:graphic>
      </p:graphicFrame>
      <p:pic>
        <p:nvPicPr>
          <p:cNvPr id="34817" name="Picture 1" descr="C:\Users\Kadir\Desktop\images.jpg"/>
          <p:cNvPicPr>
            <a:picLocks noChangeAspect="1" noChangeArrowheads="1"/>
          </p:cNvPicPr>
          <p:nvPr/>
        </p:nvPicPr>
        <p:blipFill>
          <a:blip r:embed="rId2"/>
          <a:srcRect/>
          <a:stretch>
            <a:fillRect/>
          </a:stretch>
        </p:blipFill>
        <p:spPr bwMode="auto">
          <a:xfrm>
            <a:off x="3596035" y="4402998"/>
            <a:ext cx="426671" cy="426671"/>
          </a:xfrm>
          <a:prstGeom prst="rect">
            <a:avLst/>
          </a:prstGeom>
          <a:noFill/>
        </p:spPr>
      </p:pic>
      <p:pic>
        <p:nvPicPr>
          <p:cNvPr id="9" name="Picture 1" descr="C:\Users\Kadir\Desktop\images.jpg"/>
          <p:cNvPicPr>
            <a:picLocks noChangeAspect="1" noChangeArrowheads="1"/>
          </p:cNvPicPr>
          <p:nvPr/>
        </p:nvPicPr>
        <p:blipFill>
          <a:blip r:embed="rId2"/>
          <a:srcRect/>
          <a:stretch>
            <a:fillRect/>
          </a:stretch>
        </p:blipFill>
        <p:spPr bwMode="auto">
          <a:xfrm>
            <a:off x="3596035" y="4927878"/>
            <a:ext cx="426671" cy="426671"/>
          </a:xfrm>
          <a:prstGeom prst="rect">
            <a:avLst/>
          </a:prstGeom>
          <a:noFill/>
        </p:spPr>
      </p:pic>
      <p:pic>
        <p:nvPicPr>
          <p:cNvPr id="10" name="Picture 1" descr="C:\Users\Kadir\Desktop\images.jpg"/>
          <p:cNvPicPr>
            <a:picLocks noChangeAspect="1" noChangeArrowheads="1"/>
          </p:cNvPicPr>
          <p:nvPr/>
        </p:nvPicPr>
        <p:blipFill>
          <a:blip r:embed="rId2"/>
          <a:srcRect/>
          <a:stretch>
            <a:fillRect/>
          </a:stretch>
        </p:blipFill>
        <p:spPr bwMode="auto">
          <a:xfrm>
            <a:off x="5029181" y="4394206"/>
            <a:ext cx="426671" cy="426671"/>
          </a:xfrm>
          <a:prstGeom prst="rect">
            <a:avLst/>
          </a:prstGeom>
          <a:noFill/>
        </p:spPr>
      </p:pic>
      <p:pic>
        <p:nvPicPr>
          <p:cNvPr id="11" name="Picture 1" descr="C:\Users\Kadir\Desktop\images.jpg"/>
          <p:cNvPicPr>
            <a:picLocks noChangeAspect="1" noChangeArrowheads="1"/>
          </p:cNvPicPr>
          <p:nvPr/>
        </p:nvPicPr>
        <p:blipFill>
          <a:blip r:embed="rId2"/>
          <a:srcRect/>
          <a:stretch>
            <a:fillRect/>
          </a:stretch>
        </p:blipFill>
        <p:spPr bwMode="auto">
          <a:xfrm>
            <a:off x="5029181" y="4927878"/>
            <a:ext cx="426671" cy="426671"/>
          </a:xfrm>
          <a:prstGeom prst="rect">
            <a:avLst/>
          </a:prstGeom>
          <a:noFill/>
        </p:spPr>
      </p:pic>
      <p:pic>
        <p:nvPicPr>
          <p:cNvPr id="12" name="Picture 1" descr="C:\Users\Kadir\Desktop\images.jpg"/>
          <p:cNvPicPr>
            <a:picLocks noChangeAspect="1" noChangeArrowheads="1"/>
          </p:cNvPicPr>
          <p:nvPr/>
        </p:nvPicPr>
        <p:blipFill>
          <a:blip r:embed="rId2"/>
          <a:srcRect/>
          <a:stretch>
            <a:fillRect/>
          </a:stretch>
        </p:blipFill>
        <p:spPr bwMode="auto">
          <a:xfrm>
            <a:off x="6339235" y="3875457"/>
            <a:ext cx="426671" cy="426671"/>
          </a:xfrm>
          <a:prstGeom prst="rect">
            <a:avLst/>
          </a:prstGeom>
          <a:noFill/>
        </p:spPr>
      </p:pic>
      <p:pic>
        <p:nvPicPr>
          <p:cNvPr id="13" name="Picture 1" descr="C:\Users\Kadir\Desktop\images.jpg"/>
          <p:cNvPicPr>
            <a:picLocks noChangeAspect="1" noChangeArrowheads="1"/>
          </p:cNvPicPr>
          <p:nvPr/>
        </p:nvPicPr>
        <p:blipFill>
          <a:blip r:embed="rId2"/>
          <a:srcRect/>
          <a:stretch>
            <a:fillRect/>
          </a:stretch>
        </p:blipFill>
        <p:spPr bwMode="auto">
          <a:xfrm>
            <a:off x="6339235" y="4391545"/>
            <a:ext cx="426671" cy="426671"/>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895492" cy="276999"/>
          </a:xfrm>
          <a:prstGeom prst="rect">
            <a:avLst/>
          </a:prstGeom>
          <a:noFill/>
        </p:spPr>
        <p:txBody>
          <a:bodyPr wrap="square" rtlCol="0">
            <a:spAutoFit/>
          </a:bodyPr>
          <a:lstStyle/>
          <a:p>
            <a:pPr>
              <a:buFont typeface="Arial" pitchFamily="34" charset="0"/>
              <a:buChar char="•"/>
            </a:pPr>
            <a:r>
              <a:rPr lang="tr-TR" sz="1200" dirty="0" smtClean="0">
                <a:latin typeface="Century Gothic" pitchFamily="34" charset="0"/>
              </a:rPr>
              <a:t>Hardware applications which </a:t>
            </a:r>
            <a:r>
              <a:rPr lang="en-US" sz="1200" dirty="0" smtClean="0">
                <a:latin typeface="Century Gothic" pitchFamily="34" charset="0"/>
              </a:rPr>
              <a:t>implements the methods discussed in this thesis work are also developed</a:t>
            </a:r>
            <a:endParaRPr lang="tr-TR" sz="1200" dirty="0" smtClean="0">
              <a:latin typeface="Century Gothic" pitchFamily="34" charset="0"/>
            </a:endParaRPr>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4031873"/>
          </a:xfrm>
          <a:prstGeom prst="rect">
            <a:avLst/>
          </a:prstGeom>
          <a:noFill/>
        </p:spPr>
        <p:txBody>
          <a:bodyPr wrap="square" rtlCol="0">
            <a:spAutoFit/>
          </a:bodyPr>
          <a:lstStyle/>
          <a:p>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In this project, we have proposed a complete solution, including localization process and formation control.</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aim to implement a formation control system with heterogenous agents and complex geometrical shapes which are changing dynamically. </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different solutions to the formation control problem and discuss  about their performance.</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make hardware applications to demonstrate that the proposed methods can be implemented in real time applications </a:t>
            </a: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2554545"/>
          </a:xfrm>
          <a:prstGeom prst="rect">
            <a:avLst/>
          </a:prstGeom>
          <a:noFill/>
        </p:spPr>
        <p:txBody>
          <a:bodyPr wrap="square" rtlCol="0">
            <a:spAutoFit/>
          </a:bodyPr>
          <a:lstStyle/>
          <a:p>
            <a:pPr algn="just">
              <a:buFont typeface="Arial" pitchFamily="34" charset="0"/>
              <a:buChar char="•"/>
            </a:pPr>
            <a:r>
              <a:rPr lang="tr-TR" sz="1600" dirty="0" smtClean="0">
                <a:latin typeface="Century Gothic" pitchFamily="34" charset="0"/>
              </a:rPr>
              <a:t> Hardware implementation will be done with more agents</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Obstacle avoidance is implemented with potential fields. To avoid unwanted equilibrium states, obstacle avoidance feature will be implemented with a more appropriate way (e.g. Tangent bug </a:t>
            </a:r>
            <a:r>
              <a:rPr lang="tr-TR" sz="1600" smtClean="0">
                <a:latin typeface="Century Gothic" pitchFamily="34" charset="0"/>
              </a:rPr>
              <a:t>algorithm).</a:t>
            </a:r>
            <a:endParaRPr lang="tr-TR" sz="1600" dirty="0" smtClean="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050" dirty="0" smtClean="0"/>
              <a:t>[1]</a:t>
            </a:r>
            <a:r>
              <a:rPr lang="tr-TR" sz="1050" dirty="0" smtClean="0">
                <a:hlinkClick r:id="rId2"/>
              </a:rPr>
              <a:t> </a:t>
            </a:r>
            <a:r>
              <a:rPr lang="tr-TR" sz="1050" dirty="0" smtClean="0"/>
              <a:t>http://www.eecs.harvard.edu/ssr/projects/progSA/kilobot.html</a:t>
            </a:r>
          </a:p>
          <a:p>
            <a:pPr>
              <a:buFont typeface="Arial" pitchFamily="34" charset="0"/>
              <a:buChar char="•"/>
            </a:pPr>
            <a:r>
              <a:rPr lang="tr-TR" sz="1050" dirty="0" smtClean="0"/>
              <a:t>[2] Martin N, Klupar P, “</a:t>
            </a:r>
            <a:r>
              <a:rPr lang="en-US" sz="1050" dirty="0" err="1" smtClean="0"/>
              <a:t>Techsat</a:t>
            </a:r>
            <a:r>
              <a:rPr lang="en-US" sz="1050" dirty="0" smtClean="0"/>
              <a:t> 21 And Revolutionizing Space</a:t>
            </a:r>
            <a:r>
              <a:rPr lang="tr-TR" sz="1050" dirty="0" smtClean="0"/>
              <a:t> M</a:t>
            </a:r>
            <a:r>
              <a:rPr lang="en-US" sz="1050" dirty="0" err="1" smtClean="0"/>
              <a:t>issions</a:t>
            </a:r>
            <a:r>
              <a:rPr lang="tr-TR" sz="1050" dirty="0" smtClean="0"/>
              <a:t> Using Mıcrosatellıtes”, </a:t>
            </a:r>
          </a:p>
          <a:p>
            <a:pPr>
              <a:buFont typeface="Arial" pitchFamily="34" charset="0"/>
              <a:buChar char="•"/>
            </a:pPr>
            <a:r>
              <a:rPr lang="tr-TR" sz="1050" dirty="0" smtClean="0"/>
              <a:t>[3]</a:t>
            </a:r>
            <a:r>
              <a:rPr lang="tr-TR" sz="1050" dirty="0" smtClean="0">
                <a:hlinkClick r:id="rId3"/>
              </a:rPr>
              <a:t> </a:t>
            </a:r>
            <a:r>
              <a:rPr lang="tr-TR" sz="1050" dirty="0" smtClean="0"/>
              <a:t>http://www.swarmanoid.org/swarmanoid_hardware.php.html</a:t>
            </a:r>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pPr>
              <a:buFont typeface="Arial" pitchFamily="34" charset="0"/>
              <a:buChar char="•"/>
            </a:pPr>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a:t>
            </a:r>
            <a:r>
              <a:rPr lang="tr-TR" sz="1050" dirty="0" smtClean="0"/>
              <a:t> </a:t>
            </a:r>
          </a:p>
          <a:p>
            <a:pPr>
              <a:buFont typeface="Arial" pitchFamily="34" charset="0"/>
              <a:buChar char="•"/>
            </a:pPr>
            <a:r>
              <a:rPr lang="tr-TR" sz="1050" dirty="0" smtClean="0"/>
              <a:t>[</a:t>
            </a:r>
            <a:r>
              <a:rPr lang="tr-TR" sz="1050" dirty="0" smtClean="0"/>
              <a:t>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pPr>
              <a:buFont typeface="Arial" pitchFamily="34" charset="0"/>
              <a:buChar char="•"/>
            </a:pPr>
            <a:r>
              <a:rPr lang="tr-TR" sz="1050" dirty="0" smtClean="0"/>
              <a:t>[10] http://electronicdesign.com/systems/advanced-robots-swarm-nyc-s-museum-math</a:t>
            </a:r>
          </a:p>
          <a:p>
            <a:pPr>
              <a:buFont typeface="Arial" pitchFamily="34" charset="0"/>
              <a:buChar char="•"/>
            </a:pPr>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pPr>
              <a:buFont typeface="Arial" pitchFamily="34" charset="0"/>
              <a:buChar char="•"/>
            </a:pPr>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pPr>
              <a:buFont typeface="Arial" pitchFamily="34" charset="0"/>
              <a:buChar char="•"/>
            </a:pPr>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pPr>
              <a:buFont typeface="Arial" pitchFamily="34" charset="0"/>
              <a:buChar char="•"/>
            </a:pPr>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pPr>
              <a:buFont typeface="Arial" pitchFamily="34" charset="0"/>
              <a:buChar char="•"/>
            </a:pPr>
            <a:r>
              <a:rPr lang="tr-TR" sz="1050" dirty="0" smtClean="0"/>
              <a:t>[15]  https://nevraa.wordpress.com/2012/08/08/dijkstra-algoritmasi-ile-en-kisa-yol-bulma/</a:t>
            </a:r>
          </a:p>
          <a:p>
            <a:pPr>
              <a:buFont typeface="Arial" pitchFamily="34" charset="0"/>
              <a:buChar char="•"/>
            </a:pPr>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050" dirty="0" smtClean="0"/>
          </a:p>
          <a:p>
            <a:endParaRPr lang="tr-TR" sz="1050" dirty="0" smtClean="0"/>
          </a:p>
          <a:p>
            <a:r>
              <a:rPr lang="tr-TR" sz="1050" dirty="0" smtClean="0"/>
              <a:t>                           </a:t>
            </a:r>
            <a:endParaRPr lang="tr-TR" sz="105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28</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5474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89652"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Used</a:t>
            </a:r>
            <a:r>
              <a:rPr lang="tr-TR" sz="1600" dirty="0" smtClean="0"/>
              <a:t> to create</a:t>
            </a:r>
            <a:r>
              <a:rPr lang="en-US" sz="1600" dirty="0" smtClean="0"/>
              <a:t> wireless mesh networks and ad-hoc mobile networks</a:t>
            </a:r>
          </a:p>
          <a:p>
            <a:pPr>
              <a:buFont typeface="Arial" pitchFamily="34" charset="0"/>
              <a:buChar char="•"/>
            </a:pPr>
            <a:r>
              <a:rPr lang="en-US" sz="1600" dirty="0" smtClean="0"/>
              <a:t> Solves routing loop problem in </a:t>
            </a:r>
            <a:r>
              <a:rPr lang="tr-TR" sz="1600" dirty="0" smtClean="0"/>
              <a:t>route table algorithms</a:t>
            </a:r>
            <a:endParaRPr lang="en-US" sz="1600" dirty="0" smtClean="0"/>
          </a:p>
        </p:txBody>
      </p:sp>
      <p:grpSp>
        <p:nvGrpSpPr>
          <p:cNvPr id="3" name="Group 6"/>
          <p:cNvGrpSpPr/>
          <p:nvPr/>
        </p:nvGrpSpPr>
        <p:grpSpPr>
          <a:xfrm>
            <a:off x="68263" y="4610417"/>
            <a:ext cx="3733799" cy="1887857"/>
            <a:chOff x="620712" y="4465637"/>
            <a:chExt cx="3860265" cy="1887857"/>
          </a:xfrm>
        </p:grpSpPr>
        <p:grpSp>
          <p:nvGrpSpPr>
            <p:cNvPr id="7"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8"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9"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0"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1"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2"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3"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4"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tr-TR" sz="1000" b="1" dirty="0" smtClean="0"/>
                        <a:t>2</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15"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47"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1"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3"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5"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3" name="Group 5"/>
          <p:cNvGrpSpPr/>
          <p:nvPr/>
        </p:nvGrpSpPr>
        <p:grpSpPr>
          <a:xfrm>
            <a:off x="685800" y="2430543"/>
            <a:ext cx="7734820" cy="3423033"/>
            <a:chOff x="1458912" y="2103437"/>
            <a:chExt cx="7734820" cy="3423033"/>
          </a:xfrm>
        </p:grpSpPr>
        <p:grpSp>
          <p:nvGrpSpPr>
            <p:cNvPr id="6"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neighbors </a:t>
            </a:r>
            <a:r>
              <a:rPr lang="en-US" sz="1600" dirty="0" smtClean="0"/>
              <a:t>can 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24578" name="Equation" r:id="rId3" imgW="469900" imgH="228600" progId="Equation.3">
              <p:embed/>
            </p:oleObj>
          </a:graphicData>
        </a:graphic>
      </p:graphicFrame>
      <p:grpSp>
        <p:nvGrpSpPr>
          <p:cNvPr id="3"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46276"/>
          </a:xfrm>
          <a:prstGeom prst="rect">
            <a:avLst/>
          </a:prstGeom>
        </p:spPr>
        <p:txBody>
          <a:bodyPr wrap="square">
            <a:spAutoFit/>
          </a:bodyPr>
          <a:lstStyle/>
          <a:p>
            <a:pPr algn="just"/>
            <a:r>
              <a:rPr lang="en-US" sz="1150" dirty="0"/>
              <a:t>The shortest path between </a:t>
            </a:r>
            <a:r>
              <a:rPr lang="tr-TR" sz="1150" dirty="0" smtClean="0"/>
              <a:t>a </a:t>
            </a:r>
            <a:r>
              <a:rPr lang="en-US" sz="1150" dirty="0" smtClean="0"/>
              <a:t>start</a:t>
            </a:r>
            <a:r>
              <a:rPr lang="tr-TR" sz="1150" dirty="0" smtClean="0"/>
              <a:t> </a:t>
            </a:r>
            <a:r>
              <a:rPr lang="en-US" sz="1150" dirty="0"/>
              <a:t>and </a:t>
            </a:r>
            <a:r>
              <a:rPr lang="en-US" sz="1150" dirty="0" smtClean="0"/>
              <a:t>goal </a:t>
            </a:r>
            <a:r>
              <a:rPr lang="en-US" sz="1150" dirty="0"/>
              <a:t>among a set S of augmented polygonal</a:t>
            </a:r>
            <a:r>
              <a:rPr lang="tr-TR" sz="1150" dirty="0"/>
              <a:t> </a:t>
            </a:r>
            <a:r>
              <a:rPr lang="en-US" sz="1150" dirty="0"/>
              <a:t>obstacles consists of arcs of the visibility</a:t>
            </a:r>
            <a:r>
              <a:rPr lang="tr-TR" sz="115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
        <p:nvSpPr>
          <p:cNvPr id="28" name="TextBox 27"/>
          <p:cNvSpPr txBox="1"/>
          <p:nvPr/>
        </p:nvSpPr>
        <p:spPr>
          <a:xfrm>
            <a:off x="8108411" y="3116840"/>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p14="http://schemas.microsoft.com/office/powerpoint/2010/main" xmlns="" val="264379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p14="http://schemas.microsoft.com/office/powerpoint/2010/main" xmlns=""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$7</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$5</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$4</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p14="http://schemas.microsoft.com/office/powerpoint/2010/main" xmlns="" val="2630215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Most 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Local </a:t>
              </a:r>
              <a:r>
                <a:rPr lang="en-US" sz="1100" dirty="0" err="1" smtClean="0">
                  <a:latin typeface="Century Gothic" pitchFamily="34" charset="0"/>
                </a:rPr>
                <a:t>Trilateration</a:t>
              </a:r>
              <a:endParaRPr lang="tr-TR" sz="1100" dirty="0" smtClean="0">
                <a:latin typeface="Century Gothic" pitchFamily="34" charset="0"/>
              </a:endParaRPr>
            </a:p>
            <a:p>
              <a:pPr algn="ctr"/>
              <a:endParaRPr lang="tr-TR" sz="1100" dirty="0">
                <a:latin typeface="Century Gothic" pitchFamily="34" charset="0"/>
              </a:endParaRPr>
            </a:p>
          </p:txBody>
        </p:sp>
        <p:sp>
          <p:nvSpPr>
            <p:cNvPr id="66" name="TextBox 65"/>
            <p:cNvSpPr txBox="1"/>
            <p:nvPr/>
          </p:nvSpPr>
          <p:spPr>
            <a:xfrm>
              <a:off x="3715919" y="2327502"/>
              <a:ext cx="994322" cy="422310"/>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Route Table</a:t>
              </a:r>
            </a:p>
            <a:p>
              <a:pPr algn="ctr"/>
              <a:r>
                <a:rPr lang="en-US" sz="1100" dirty="0" smtClean="0">
                  <a:latin typeface="Century Gothic" pitchFamily="34" charset="0"/>
                </a:rPr>
                <a:t> Algorithms</a:t>
              </a:r>
              <a:endParaRPr lang="tr-TR" sz="1100" dirty="0">
                <a:latin typeface="Century Gothic" pitchFamily="34" charset="0"/>
              </a:endParaRPr>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a:t>
              </a:r>
              <a:r>
                <a:rPr lang="en-US" sz="1100" dirty="0" err="1" smtClean="0">
                  <a:latin typeface="Century Gothic" pitchFamily="34" charset="0"/>
                </a:rPr>
                <a:t>Propogation</a:t>
              </a:r>
              <a:endParaRPr lang="en-US" sz="1100" dirty="0" smtClean="0">
                <a:latin typeface="Century Gothic" pitchFamily="34" charset="0"/>
              </a:endParaRPr>
            </a:p>
            <a:p>
              <a:pPr algn="ctr"/>
              <a:endParaRPr lang="tr-TR" sz="1100" dirty="0">
                <a:latin typeface="Century Gothic" pitchFamily="34" charset="0"/>
              </a:endParaRPr>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Estimator</a:t>
              </a:r>
            </a:p>
            <a:p>
              <a:pPr algn="ctr"/>
              <a:endParaRPr lang="tr-TR" sz="1100" dirty="0">
                <a:latin typeface="Century Gothic" pitchFamily="34" charset="0"/>
              </a:endParaRPr>
            </a:p>
          </p:txBody>
        </p:sp>
        <p:cxnSp>
          <p:nvCxnSpPr>
            <p:cNvPr id="84" name="Straight Connector 83"/>
            <p:cNvCxnSpPr/>
            <p:nvPr/>
          </p:nvCxnSpPr>
          <p:spPr>
            <a:xfrm rot="5400000" flipH="1" flipV="1">
              <a:off x="4571243" y="2863087"/>
              <a:ext cx="691272"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8656"/>
              <a:ext cx="393690" cy="40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Formation Control</a:t>
              </a:r>
            </a:p>
            <a:p>
              <a:pPr algn="ctr"/>
              <a:endParaRPr lang="tr-TR" sz="1100" dirty="0">
                <a:latin typeface="Century Gothic" pitchFamily="34" charset="0"/>
              </a:endParaRPr>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91079" cy="391533"/>
            </a:xfrm>
            <a:prstGeom prst="rect">
              <a:avLst/>
            </a:prstGeom>
            <a:noFill/>
          </p:spPr>
          <p:txBody>
            <a:bodyPr wrap="none" lIns="82945" tIns="41473" rIns="82945" bIns="41473" rtlCol="0">
              <a:spAutoFit/>
            </a:bodyPr>
            <a:lstStyle/>
            <a:p>
              <a:pPr algn="ctr"/>
              <a:r>
                <a:rPr lang="en-US" sz="1000" dirty="0" smtClean="0">
                  <a:latin typeface="Century Gothic" pitchFamily="34" charset="0"/>
                </a:rPr>
                <a:t>Formation</a:t>
              </a:r>
            </a:p>
            <a:p>
              <a:pPr algn="ctr"/>
              <a:r>
                <a:rPr lang="en-US" sz="1000" dirty="0" smtClean="0">
                  <a:latin typeface="Century Gothic" pitchFamily="34" charset="0"/>
                </a:rPr>
                <a:t>Shape</a:t>
              </a:r>
              <a:endParaRPr lang="tr-TR" sz="1000" dirty="0">
                <a:latin typeface="Century Gothic" pitchFamily="34" charset="0"/>
              </a:endParaRPr>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Agent </a:t>
              </a:r>
            </a:p>
            <a:p>
              <a:pPr algn="ctr"/>
              <a:r>
                <a:rPr lang="en-US" sz="1100" dirty="0" smtClean="0">
                  <a:latin typeface="Century Gothic" pitchFamily="34" charset="0"/>
                </a:rPr>
                <a:t>Dynamics</a:t>
              </a:r>
            </a:p>
            <a:p>
              <a:pPr algn="ctr"/>
              <a:endParaRPr lang="tr-TR" sz="1100" dirty="0">
                <a:latin typeface="Century Gothic" pitchFamily="34" charset="0"/>
              </a:endParaRPr>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25355"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Acc. Sensors</a:t>
              </a:r>
              <a:endParaRPr lang="tr-TR" sz="700" b="1" dirty="0">
                <a:latin typeface="Century Gothic" pitchFamily="34" charset="0"/>
              </a:endParaRPr>
            </a:p>
          </p:txBody>
        </p:sp>
        <p:sp>
          <p:nvSpPr>
            <p:cNvPr id="107" name="TextBox 106"/>
            <p:cNvSpPr txBox="1"/>
            <p:nvPr/>
          </p:nvSpPr>
          <p:spPr>
            <a:xfrm>
              <a:off x="195983" y="4058988"/>
              <a:ext cx="731767"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Gyro Sensors</a:t>
              </a:r>
              <a:endParaRPr lang="tr-TR" sz="700" b="1" dirty="0">
                <a:latin typeface="Century Gothic" pitchFamily="34" charset="0"/>
              </a:endParaRPr>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42989"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Mag. Sensors</a:t>
              </a:r>
              <a:endParaRPr lang="tr-TR" sz="700" b="1" dirty="0">
                <a:latin typeface="Century Gothic" pitchFamily="34" charset="0"/>
              </a:endParaRPr>
            </a:p>
          </p:txBody>
        </p:sp>
        <p:sp>
          <p:nvSpPr>
            <p:cNvPr id="110" name="TextBox 109"/>
            <p:cNvSpPr txBox="1"/>
            <p:nvPr/>
          </p:nvSpPr>
          <p:spPr>
            <a:xfrm>
              <a:off x="1072509" y="2220203"/>
              <a:ext cx="1215875" cy="191478"/>
            </a:xfrm>
            <a:prstGeom prst="rect">
              <a:avLst/>
            </a:prstGeom>
            <a:noFill/>
          </p:spPr>
          <p:txBody>
            <a:bodyPr wrap="none" lIns="82945" tIns="41473" rIns="82945" bIns="41473" rtlCol="0">
              <a:spAutoFit/>
            </a:bodyPr>
            <a:lstStyle/>
            <a:p>
              <a:pPr algn="ctr"/>
              <a:r>
                <a:rPr lang="tr-TR" sz="700" b="1" dirty="0" smtClean="0">
                  <a:latin typeface="Century Gothic" pitchFamily="34" charset="0"/>
                </a:rPr>
                <a:t>Distance Measurements</a:t>
              </a:r>
              <a:endParaRPr lang="tr-TR" sz="700" b="1" dirty="0">
                <a:latin typeface="Century Gothic" pitchFamily="34" charset="0"/>
              </a:endParaRPr>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latin typeface="Century Gothic" pitchFamily="34" charset="0"/>
                </a:rPr>
                <a:t>LOCAL POSITIONING</a:t>
              </a:r>
              <a:r>
                <a:rPr lang="tr-TR" sz="1300" dirty="0" smtClean="0">
                  <a:latin typeface="Century Gothic" pitchFamily="34" charset="0"/>
                </a:rPr>
                <a:t> SYSTEM</a:t>
              </a:r>
              <a:endParaRPr lang="tr-TR" sz="1300" dirty="0">
                <a:latin typeface="Century Gothic" pitchFamily="34" charset="0"/>
              </a:endParaRPr>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latin typeface="Century Gothic" pitchFamily="34" charset="0"/>
                </a:rPr>
                <a:t>FORMATION CONTROL</a:t>
              </a:r>
              <a:r>
                <a:rPr lang="tr-TR" sz="1300" dirty="0" smtClean="0">
                  <a:latin typeface="Century Gothic" pitchFamily="34" charset="0"/>
                </a:rPr>
                <a:t> SYSTEM</a:t>
              </a:r>
              <a:endParaRPr lang="tr-TR" sz="1300" dirty="0">
                <a:latin typeface="Century Gothic" pitchFamily="34" charset="0"/>
              </a:endParaRPr>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200329"/>
          </a:xfrm>
          <a:prstGeom prst="rect">
            <a:avLst/>
          </a:prstGeom>
          <a:noFill/>
        </p:spPr>
        <p:txBody>
          <a:bodyPr wrap="square" rtlCol="0">
            <a:spAutoFit/>
          </a:bodyPr>
          <a:lstStyle/>
          <a:p>
            <a:pPr algn="just"/>
            <a:r>
              <a:rPr lang="tr-TR" sz="1600" u="sng" dirty="0" smtClean="0">
                <a:latin typeface="Century Gothic" pitchFamily="34" charset="0"/>
              </a:rPr>
              <a:t>2)</a:t>
            </a:r>
            <a:r>
              <a:rPr lang="en-US" sz="1600" u="sng" dirty="0" smtClean="0">
                <a:latin typeface="Century Gothic" pitchFamily="34" charset="0"/>
              </a:rPr>
              <a:t>Route Table Determination</a:t>
            </a:r>
          </a:p>
          <a:p>
            <a:pPr algn="just"/>
            <a:endParaRPr lang="en-US" sz="1400" dirty="0" smtClean="0">
              <a:latin typeface="Century Gothic" pitchFamily="34" charset="0"/>
            </a:endParaRPr>
          </a:p>
          <a:p>
            <a:pPr algn="just"/>
            <a:r>
              <a:rPr lang="en-US" sz="1400" dirty="0" smtClean="0">
                <a:latin typeface="Century Gothic" pitchFamily="34" charset="0"/>
              </a:rPr>
              <a:t>This process</a:t>
            </a:r>
            <a:r>
              <a:rPr lang="tr-TR" sz="1400" dirty="0" smtClean="0">
                <a:latin typeface="Century Gothic" pitchFamily="34" charset="0"/>
              </a:rPr>
              <a:t> determines the route tables of agents in the swarm and creates a mesh network.</a:t>
            </a:r>
            <a:endParaRPr lang="en-US" sz="1400" dirty="0" smtClean="0">
              <a:latin typeface="Century Gothic" pitchFamily="34" charset="0"/>
            </a:endParaRPr>
          </a:p>
        </p:txBody>
      </p:sp>
      <p:sp>
        <p:nvSpPr>
          <p:cNvPr id="6" name="TextBox 5"/>
          <p:cNvSpPr txBox="1"/>
          <p:nvPr/>
        </p:nvSpPr>
        <p:spPr>
          <a:xfrm>
            <a:off x="274638" y="3065462"/>
            <a:ext cx="3543300" cy="1415772"/>
          </a:xfrm>
          <a:prstGeom prst="rect">
            <a:avLst/>
          </a:prstGeom>
          <a:noFill/>
        </p:spPr>
        <p:txBody>
          <a:bodyPr wrap="square" rtlCol="0">
            <a:spAutoFit/>
          </a:bodyPr>
          <a:lstStyle/>
          <a:p>
            <a:pPr algn="just"/>
            <a:r>
              <a:rPr lang="tr-TR" sz="1600" u="sng" dirty="0" smtClean="0">
                <a:latin typeface="Century Gothic" pitchFamily="34" charset="0"/>
              </a:rPr>
              <a:t>1)</a:t>
            </a:r>
            <a:r>
              <a:rPr lang="en-US" sz="1600" u="sng" dirty="0" smtClean="0">
                <a:latin typeface="Century Gothic" pitchFamily="34" charset="0"/>
              </a:rPr>
              <a:t>Local </a:t>
            </a:r>
            <a:r>
              <a:rPr lang="en-US" sz="1600" u="sng" dirty="0" err="1" smtClean="0">
                <a:latin typeface="Century Gothic" pitchFamily="34" charset="0"/>
              </a:rPr>
              <a:t>Trilateration</a:t>
            </a:r>
            <a:endParaRPr lang="en-US" sz="1600" u="sng" dirty="0" smtClean="0">
              <a:latin typeface="Century Gothic" pitchFamily="34" charset="0"/>
            </a:endParaRPr>
          </a:p>
          <a:p>
            <a:pPr algn="just"/>
            <a:endParaRPr lang="en-US" sz="1400" dirty="0" smtClean="0">
              <a:latin typeface="Century Gothic" pitchFamily="34" charset="0"/>
            </a:endParaRPr>
          </a:p>
          <a:p>
            <a:pPr algn="just"/>
            <a:r>
              <a:rPr lang="tr-TR" sz="1400" dirty="0" smtClean="0">
                <a:latin typeface="Century Gothic" pitchFamily="34" charset="0"/>
              </a:rPr>
              <a:t>This process calculates the position </a:t>
            </a:r>
            <a:r>
              <a:rPr lang="en-US" sz="1400" dirty="0" smtClean="0">
                <a:latin typeface="Century Gothic" pitchFamily="34" charset="0"/>
              </a:rPr>
              <a:t>data</a:t>
            </a:r>
            <a:r>
              <a:rPr lang="tr-TR" sz="1400" dirty="0" smtClean="0">
                <a:latin typeface="Century Gothic" pitchFamily="34" charset="0"/>
              </a:rPr>
              <a:t> of </a:t>
            </a:r>
            <a:r>
              <a:rPr lang="en-US" sz="1400" dirty="0" smtClean="0">
                <a:latin typeface="Century Gothic" pitchFamily="34" charset="0"/>
              </a:rPr>
              <a:t>the agents which don’t have position sensors</a:t>
            </a:r>
            <a:r>
              <a:rPr lang="tr-TR" sz="1400" dirty="0" smtClean="0">
                <a:latin typeface="Century Gothic" pitchFamily="34" charset="0"/>
              </a:rPr>
              <a:t>  with the help of its local neighbors.</a:t>
            </a:r>
            <a:endParaRPr lang="tr-TR" sz="1400" dirty="0">
              <a:latin typeface="Century Gothic" pitchFamily="34" charset="0"/>
            </a:endParaRPr>
          </a:p>
        </p:txBody>
      </p:sp>
      <p:sp>
        <p:nvSpPr>
          <p:cNvPr id="7" name="TextBox 6"/>
          <p:cNvSpPr txBox="1"/>
          <p:nvPr/>
        </p:nvSpPr>
        <p:spPr>
          <a:xfrm>
            <a:off x="1563687" y="1722437"/>
            <a:ext cx="6441187" cy="369332"/>
          </a:xfrm>
          <a:prstGeom prst="rect">
            <a:avLst/>
          </a:prstGeom>
          <a:noFill/>
        </p:spPr>
        <p:txBody>
          <a:bodyPr wrap="none" rtlCol="0">
            <a:spAutoFit/>
          </a:bodyPr>
          <a:lstStyle/>
          <a:p>
            <a:r>
              <a:rPr lang="en-US" dirty="0" smtClean="0">
                <a:latin typeface="Century Gothic" pitchFamily="34" charset="0"/>
              </a:rPr>
              <a:t>Local positioning system is composed of two main parts.</a:t>
            </a:r>
            <a:endParaRPr lang="tr-TR" dirty="0">
              <a:latin typeface="Century Gothic" pitchFamily="34" charset="0"/>
            </a:endParaRPr>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5870</TotalTime>
  <Words>2058</Words>
  <Application>Microsoft Office PowerPoint</Application>
  <PresentationFormat>On-screen Show (4:3)</PresentationFormat>
  <Paragraphs>426</Paragraphs>
  <Slides>35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Flow</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29</vt:lpstr>
      <vt:lpstr>Formation Control System</vt:lpstr>
      <vt:lpstr>Local Positioning System (LPS)</vt:lpstr>
      <vt:lpstr>Local Positioning System (LPS)</vt:lpstr>
      <vt:lpstr>Local Positioning System (LPS)</vt:lpstr>
      <vt:lpstr>Formation Control System</vt:lpstr>
      <vt:lpstr>Formation Control System</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415</cp:revision>
  <cp:lastPrinted>2013-02-15T02:19:28Z</cp:lastPrinted>
  <dcterms:created xsi:type="dcterms:W3CDTF">2013-02-15T04:31:56Z</dcterms:created>
  <dcterms:modified xsi:type="dcterms:W3CDTF">2016-06-05T11:52:02Z</dcterms:modified>
</cp:coreProperties>
</file>